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Lst>
  <p:notesMasterIdLst>
    <p:notesMasterId r:id="rId50"/>
  </p:notesMasterIdLst>
  <p:handoutMasterIdLst>
    <p:handoutMasterId r:id="rId51"/>
  </p:handoutMasterIdLst>
  <p:sldIdLst>
    <p:sldId id="490" r:id="rId2"/>
    <p:sldId id="512" r:id="rId3"/>
    <p:sldId id="5454" r:id="rId4"/>
    <p:sldId id="5564" r:id="rId5"/>
    <p:sldId id="818" r:id="rId6"/>
    <p:sldId id="5474" r:id="rId7"/>
    <p:sldId id="513" r:id="rId8"/>
    <p:sldId id="514" r:id="rId9"/>
    <p:sldId id="5542" r:id="rId10"/>
    <p:sldId id="5543" r:id="rId11"/>
    <p:sldId id="516" r:id="rId12"/>
    <p:sldId id="5562" r:id="rId13"/>
    <p:sldId id="5563" r:id="rId14"/>
    <p:sldId id="5521" r:id="rId15"/>
    <p:sldId id="519" r:id="rId16"/>
    <p:sldId id="520" r:id="rId17"/>
    <p:sldId id="521" r:id="rId18"/>
    <p:sldId id="5519" r:id="rId19"/>
    <p:sldId id="522" r:id="rId20"/>
    <p:sldId id="5495" r:id="rId21"/>
    <p:sldId id="5561" r:id="rId22"/>
    <p:sldId id="525" r:id="rId23"/>
    <p:sldId id="5475" r:id="rId24"/>
    <p:sldId id="527" r:id="rId25"/>
    <p:sldId id="5613" r:id="rId26"/>
    <p:sldId id="526" r:id="rId27"/>
    <p:sldId id="528" r:id="rId28"/>
    <p:sldId id="5481" r:id="rId29"/>
    <p:sldId id="529" r:id="rId30"/>
    <p:sldId id="530" r:id="rId31"/>
    <p:sldId id="531" r:id="rId32"/>
    <p:sldId id="5614" r:id="rId33"/>
    <p:sldId id="5501" r:id="rId34"/>
    <p:sldId id="5526" r:id="rId35"/>
    <p:sldId id="5491" r:id="rId36"/>
    <p:sldId id="5483" r:id="rId37"/>
    <p:sldId id="5617" r:id="rId38"/>
    <p:sldId id="5616" r:id="rId39"/>
    <p:sldId id="5618" r:id="rId40"/>
    <p:sldId id="5619" r:id="rId41"/>
    <p:sldId id="533" r:id="rId42"/>
    <p:sldId id="534" r:id="rId43"/>
    <p:sldId id="5123" r:id="rId44"/>
    <p:sldId id="5615" r:id="rId45"/>
    <p:sldId id="558" r:id="rId46"/>
    <p:sldId id="559" r:id="rId47"/>
    <p:sldId id="510" r:id="rId48"/>
    <p:sldId id="511" r:id="rId49"/>
  </p:sldIdLst>
  <p:sldSz cx="12192000" cy="6858000"/>
  <p:notesSz cx="6797675" cy="9926638"/>
  <p:custDataLst>
    <p:tags r:id="rId5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9E9"/>
    <a:srgbClr val="E8EBEA"/>
    <a:srgbClr val="F0F2F4"/>
    <a:srgbClr val="B3BCC8"/>
    <a:srgbClr val="CED1D8"/>
    <a:srgbClr val="EF0000"/>
    <a:srgbClr val="FF9900"/>
    <a:srgbClr val="D1D7DA"/>
    <a:srgbClr val="9DAFCC"/>
    <a:srgbClr val="ED5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7092" autoAdjust="0"/>
  </p:normalViewPr>
  <p:slideViewPr>
    <p:cSldViewPr snapToObjects="1" showGuides="1">
      <p:cViewPr varScale="1">
        <p:scale>
          <a:sx n="74" d="100"/>
          <a:sy n="74" d="100"/>
        </p:scale>
        <p:origin x="60" y="600"/>
      </p:cViewPr>
      <p:guideLst/>
    </p:cSldViewPr>
  </p:slideViewPr>
  <p:outlineViewPr>
    <p:cViewPr>
      <p:scale>
        <a:sx n="33" d="100"/>
        <a:sy n="33" d="100"/>
      </p:scale>
      <p:origin x="0" y="-34680"/>
    </p:cViewPr>
  </p:outlin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79" d="100"/>
          <a:sy n="79" d="100"/>
        </p:scale>
        <p:origin x="3900"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03.12.2021</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‹Nr.›</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‹Nr.›</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03.12.2021</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B280112D-8454-448C-8A04-1F3237E367D5}" type="slidenum">
              <a:rPr lang="de-DE" smtClean="0"/>
              <a:pPr/>
              <a:t>1</a:t>
            </a:fld>
            <a:endParaRPr lang="de-DE" dirty="0"/>
          </a:p>
        </p:txBody>
      </p:sp>
      <p:sp>
        <p:nvSpPr>
          <p:cNvPr id="6" name="Datumsplatzhalter 5"/>
          <p:cNvSpPr>
            <a:spLocks noGrp="1"/>
          </p:cNvSpPr>
          <p:nvPr>
            <p:ph type="dt" idx="11"/>
          </p:nvPr>
        </p:nvSpPr>
        <p:spPr/>
        <p:txBody>
          <a:bodyPr/>
          <a:lstStyle/>
          <a:p>
            <a:fld id="{205C729D-E78E-4966-9400-1CAB7A9827B3}" type="datetime1">
              <a:rPr lang="de-DE" smtClean="0"/>
              <a:pPr/>
              <a:t>03.12.2021</a:t>
            </a:fld>
            <a:endParaRPr lang="de-DE"/>
          </a:p>
        </p:txBody>
      </p:sp>
      <p:sp>
        <p:nvSpPr>
          <p:cNvPr id="7" name="Fußzeilenplatzhalter 6"/>
          <p:cNvSpPr>
            <a:spLocks noGrp="1"/>
          </p:cNvSpPr>
          <p:nvPr>
            <p:ph type="ftr" sz="quarter" idx="12"/>
          </p:nvPr>
        </p:nvSpPr>
        <p:spPr/>
        <p:txBody>
          <a:bodyPr/>
          <a:lstStyle/>
          <a:p>
            <a:r>
              <a:rPr lang="de-DE"/>
              <a:t>Text der Fußzeile</a:t>
            </a:r>
          </a:p>
        </p:txBody>
      </p:sp>
      <p:sp>
        <p:nvSpPr>
          <p:cNvPr id="20" name="Folienbildplatzhalter 19"/>
          <p:cNvSpPr>
            <a:spLocks noGrp="1" noRot="1" noChangeAspect="1"/>
          </p:cNvSpPr>
          <p:nvPr>
            <p:ph type="sldImg"/>
          </p:nvPr>
        </p:nvSpPr>
        <p:spPr>
          <a:xfrm>
            <a:off x="0" y="0"/>
            <a:ext cx="6796088" cy="3822700"/>
          </a:xfrm>
        </p:spPr>
      </p:sp>
      <p:sp>
        <p:nvSpPr>
          <p:cNvPr id="21" name="Notizenplatzhalter 20"/>
          <p:cNvSpPr>
            <a:spLocks noGrp="1"/>
          </p:cNvSpPr>
          <p:nvPr>
            <p:ph type="body" idx="1"/>
          </p:nvPr>
        </p:nvSpPr>
        <p:spPr/>
        <p:txBody>
          <a:bodyPr/>
          <a:lstStyle/>
          <a:p>
            <a:endParaRPr lang="de-DE"/>
          </a:p>
        </p:txBody>
      </p:sp>
    </p:spTree>
    <p:extLst>
      <p:ext uri="{BB962C8B-B14F-4D97-AF65-F5344CB8AC3E}">
        <p14:creationId xmlns:p14="http://schemas.microsoft.com/office/powerpoint/2010/main" val="24432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2263" y="0"/>
            <a:ext cx="6364287" cy="3579813"/>
          </a:xfrm>
        </p:spPr>
      </p:sp>
      <p:sp>
        <p:nvSpPr>
          <p:cNvPr id="3" name="Notizenplatzhalter 2"/>
          <p:cNvSpPr>
            <a:spLocks noGrp="1"/>
          </p:cNvSpPr>
          <p:nvPr>
            <p:ph type="body" idx="1"/>
          </p:nvPr>
        </p:nvSpPr>
        <p:spPr/>
        <p:txBody>
          <a:bodyPr/>
          <a:lstStyle/>
          <a:p>
            <a:pPr marL="378000" marR="0" lvl="1"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de-DE" dirty="0"/>
          </a:p>
        </p:txBody>
      </p:sp>
      <p:sp>
        <p:nvSpPr>
          <p:cNvPr id="4" name="Foliennummernplatzhalter 3"/>
          <p:cNvSpPr>
            <a:spLocks noGrp="1"/>
          </p:cNvSpPr>
          <p:nvPr>
            <p:ph type="sldNum" sz="quarter" idx="5"/>
          </p:nvPr>
        </p:nvSpPr>
        <p:spPr/>
        <p:txBody>
          <a:bodyPr/>
          <a:lstStyle/>
          <a:p>
            <a:fld id="{B280112D-8454-448C-8A04-1F3237E367D5}" type="slidenum">
              <a:rPr lang="de-DE" smtClean="0"/>
              <a:pPr/>
              <a:t>15</a:t>
            </a:fld>
            <a:endParaRPr lang="de-DE" dirty="0"/>
          </a:p>
        </p:txBody>
      </p:sp>
      <p:sp>
        <p:nvSpPr>
          <p:cNvPr id="5" name="Datumsplatzhalter 4"/>
          <p:cNvSpPr>
            <a:spLocks noGrp="1"/>
          </p:cNvSpPr>
          <p:nvPr>
            <p:ph type="dt" idx="1"/>
          </p:nvPr>
        </p:nvSpPr>
        <p:spPr/>
        <p:txBody>
          <a:bodyPr/>
          <a:lstStyle/>
          <a:p>
            <a:fld id="{2580E220-EDF6-4D26-8ABA-677BA55902A8}" type="datetime1">
              <a:rPr lang="de-DE" smtClean="0"/>
              <a:pPr/>
              <a:t>03.12.2021</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585249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16</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03.12.2021</a:t>
            </a:fld>
            <a:endParaRPr lang="de-DE"/>
          </a:p>
        </p:txBody>
      </p:sp>
      <p:sp>
        <p:nvSpPr>
          <p:cNvPr id="6" name="Fußzeilenplatzhalter 5"/>
          <p:cNvSpPr>
            <a:spLocks noGrp="1"/>
          </p:cNvSpPr>
          <p:nvPr>
            <p:ph type="ftr" sz="quarter" idx="12"/>
          </p:nvPr>
        </p:nvSpPr>
        <p:spPr/>
        <p:txBody>
          <a:bodyPr/>
          <a:lstStyle/>
          <a:p>
            <a:r>
              <a:rPr lang="de-DE"/>
              <a:t>Text der Fußzeile</a:t>
            </a:r>
          </a:p>
        </p:txBody>
      </p:sp>
    </p:spTree>
    <p:extLst>
      <p:ext uri="{BB962C8B-B14F-4D97-AF65-F5344CB8AC3E}">
        <p14:creationId xmlns:p14="http://schemas.microsoft.com/office/powerpoint/2010/main" val="3147720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17</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03.12.2021</a:t>
            </a:fld>
            <a:endParaRPr lang="de-DE"/>
          </a:p>
        </p:txBody>
      </p:sp>
      <p:sp>
        <p:nvSpPr>
          <p:cNvPr id="6" name="Fußzeilenplatzhalter 5"/>
          <p:cNvSpPr>
            <a:spLocks noGrp="1"/>
          </p:cNvSpPr>
          <p:nvPr>
            <p:ph type="ftr" sz="quarter" idx="12"/>
          </p:nvPr>
        </p:nvSpPr>
        <p:spPr/>
        <p:txBody>
          <a:bodyPr/>
          <a:lstStyle/>
          <a:p>
            <a:r>
              <a:rPr lang="de-DE"/>
              <a:t>Text der Fußzeile</a:t>
            </a:r>
          </a:p>
        </p:txBody>
      </p:sp>
    </p:spTree>
    <p:extLst>
      <p:ext uri="{BB962C8B-B14F-4D97-AF65-F5344CB8AC3E}">
        <p14:creationId xmlns:p14="http://schemas.microsoft.com/office/powerpoint/2010/main" val="2238926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B280112D-8454-448C-8A04-1F3237E367D5}" type="slidenum">
              <a:rPr lang="de-DE" smtClean="0"/>
              <a:pPr/>
              <a:t>19</a:t>
            </a:fld>
            <a:endParaRPr lang="de-DE" dirty="0"/>
          </a:p>
        </p:txBody>
      </p:sp>
      <p:sp>
        <p:nvSpPr>
          <p:cNvPr id="6" name="Datumsplatzhalter 5"/>
          <p:cNvSpPr>
            <a:spLocks noGrp="1"/>
          </p:cNvSpPr>
          <p:nvPr>
            <p:ph type="dt" idx="11"/>
          </p:nvPr>
        </p:nvSpPr>
        <p:spPr/>
        <p:txBody>
          <a:bodyPr/>
          <a:lstStyle/>
          <a:p>
            <a:fld id="{83356CEE-146E-421F-A0A6-410C3B3E5AC1}" type="datetime1">
              <a:rPr lang="de-DE" smtClean="0"/>
              <a:pPr/>
              <a:t>03.12.2021</a:t>
            </a:fld>
            <a:endParaRPr lang="de-DE"/>
          </a:p>
        </p:txBody>
      </p:sp>
      <p:sp>
        <p:nvSpPr>
          <p:cNvPr id="7" name="Fußzeilenplatzhalter 6"/>
          <p:cNvSpPr>
            <a:spLocks noGrp="1"/>
          </p:cNvSpPr>
          <p:nvPr>
            <p:ph type="ftr" sz="quarter" idx="12"/>
          </p:nvPr>
        </p:nvSpPr>
        <p:spPr/>
        <p:txBody>
          <a:bodyPr/>
          <a:lstStyle/>
          <a:p>
            <a:r>
              <a:rPr lang="de-DE"/>
              <a:t>Text der Fußzeile</a:t>
            </a:r>
          </a:p>
        </p:txBody>
      </p:sp>
      <p:sp>
        <p:nvSpPr>
          <p:cNvPr id="15" name="Folienbildplatzhalter 14"/>
          <p:cNvSpPr>
            <a:spLocks noGrp="1" noRot="1" noChangeAspect="1"/>
          </p:cNvSpPr>
          <p:nvPr>
            <p:ph type="sldImg"/>
          </p:nvPr>
        </p:nvSpPr>
        <p:spPr>
          <a:xfrm>
            <a:off x="-736600" y="0"/>
            <a:ext cx="8483600" cy="4772025"/>
          </a:xfrm>
        </p:spPr>
      </p:sp>
      <p:sp>
        <p:nvSpPr>
          <p:cNvPr id="16" name="Notizenplatzhalter 15"/>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04859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280112D-8454-448C-8A04-1F3237E367D5}" type="slidenum">
              <a:rPr lang="de-DE" smtClean="0"/>
              <a:pPr/>
              <a:t>25</a:t>
            </a:fld>
            <a:endParaRPr lang="de-DE" dirty="0"/>
          </a:p>
        </p:txBody>
      </p:sp>
      <p:sp>
        <p:nvSpPr>
          <p:cNvPr id="5" name="Datumsplatzhalter 4"/>
          <p:cNvSpPr>
            <a:spLocks noGrp="1"/>
          </p:cNvSpPr>
          <p:nvPr>
            <p:ph type="dt" idx="1"/>
          </p:nvPr>
        </p:nvSpPr>
        <p:spPr/>
        <p:txBody>
          <a:bodyPr/>
          <a:lstStyle/>
          <a:p>
            <a:fld id="{0A2346E5-778D-4A7C-BA30-768202CBF653}" type="datetime1">
              <a:rPr lang="de-DE" smtClean="0"/>
              <a:t>03.12.2021</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247961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2263" y="0"/>
            <a:ext cx="6364287" cy="3579813"/>
          </a:xfrm>
        </p:spPr>
      </p:sp>
      <p:sp>
        <p:nvSpPr>
          <p:cNvPr id="3" name="Notizenplatzhalter 2"/>
          <p:cNvSpPr>
            <a:spLocks noGrp="1"/>
          </p:cNvSpPr>
          <p:nvPr>
            <p:ph type="body" idx="1"/>
          </p:nvPr>
        </p:nvSpPr>
        <p:spPr/>
        <p:txBody>
          <a:bodyPr/>
          <a:lstStyle/>
          <a:p>
            <a:endParaRPr lang="de-DE" b="0" dirty="0"/>
          </a:p>
        </p:txBody>
      </p:sp>
      <p:sp>
        <p:nvSpPr>
          <p:cNvPr id="4" name="Foliennummernplatzhalter 3"/>
          <p:cNvSpPr>
            <a:spLocks noGrp="1"/>
          </p:cNvSpPr>
          <p:nvPr>
            <p:ph type="sldNum" sz="quarter" idx="10"/>
          </p:nvPr>
        </p:nvSpPr>
        <p:spPr/>
        <p:txBody>
          <a:bodyPr/>
          <a:lstStyle/>
          <a:p>
            <a:fld id="{B280112D-8454-448C-8A04-1F3237E367D5}" type="slidenum">
              <a:rPr lang="de-DE" smtClean="0"/>
              <a:t>27</a:t>
            </a:fld>
            <a:endParaRPr lang="de-DE"/>
          </a:p>
        </p:txBody>
      </p:sp>
    </p:spTree>
    <p:extLst>
      <p:ext uri="{BB962C8B-B14F-4D97-AF65-F5344CB8AC3E}">
        <p14:creationId xmlns:p14="http://schemas.microsoft.com/office/powerpoint/2010/main" val="1590987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r>
              <a:rPr lang="de-DE" dirty="0"/>
              <a:t>GEFASOFT Automatisierung und Software GmbH, Deutschland</a:t>
            </a:r>
          </a:p>
        </p:txBody>
      </p:sp>
      <p:sp>
        <p:nvSpPr>
          <p:cNvPr id="4" name="Foliennummernplatzhalter 3"/>
          <p:cNvSpPr>
            <a:spLocks noGrp="1"/>
          </p:cNvSpPr>
          <p:nvPr>
            <p:ph type="sldNum" sz="quarter" idx="10"/>
          </p:nvPr>
        </p:nvSpPr>
        <p:spPr/>
        <p:txBody>
          <a:bodyPr/>
          <a:lstStyle/>
          <a:p>
            <a:fld id="{B280112D-8454-448C-8A04-1F3237E367D5}" type="slidenum">
              <a:rPr lang="de-DE" smtClean="0"/>
              <a:pPr/>
              <a:t>30</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03.12.2021</a:t>
            </a:fld>
            <a:endParaRPr lang="de-DE"/>
          </a:p>
        </p:txBody>
      </p:sp>
      <p:sp>
        <p:nvSpPr>
          <p:cNvPr id="6" name="Fußzeilenplatzhalter 5"/>
          <p:cNvSpPr>
            <a:spLocks noGrp="1"/>
          </p:cNvSpPr>
          <p:nvPr>
            <p:ph type="ftr" sz="quarter" idx="12"/>
          </p:nvPr>
        </p:nvSpPr>
        <p:spPr/>
        <p:txBody>
          <a:bodyPr/>
          <a:lstStyle/>
          <a:p>
            <a:r>
              <a:rPr lang="de-DE"/>
              <a:t>Text der Fußzeile</a:t>
            </a:r>
          </a:p>
        </p:txBody>
      </p:sp>
    </p:spTree>
    <p:extLst>
      <p:ext uri="{BB962C8B-B14F-4D97-AF65-F5344CB8AC3E}">
        <p14:creationId xmlns:p14="http://schemas.microsoft.com/office/powerpoint/2010/main" val="243170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80112D-8454-448C-8A04-1F3237E367D5}" type="slidenum">
              <a:rPr lang="de-DE" smtClean="0"/>
              <a:t>34</a:t>
            </a:fld>
            <a:endParaRPr lang="de-DE" dirty="0"/>
          </a:p>
        </p:txBody>
      </p:sp>
    </p:spTree>
    <p:extLst>
      <p:ext uri="{BB962C8B-B14F-4D97-AF65-F5344CB8AC3E}">
        <p14:creationId xmlns:p14="http://schemas.microsoft.com/office/powerpoint/2010/main" val="2395968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2263" y="0"/>
            <a:ext cx="6364287" cy="35798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80112D-8454-448C-8A04-1F3237E367D5}" type="slidenum">
              <a:rPr lang="de-DE" smtClean="0"/>
              <a:t>41</a:t>
            </a:fld>
            <a:endParaRPr lang="de-DE"/>
          </a:p>
        </p:txBody>
      </p:sp>
    </p:spTree>
    <p:extLst>
      <p:ext uri="{BB962C8B-B14F-4D97-AF65-F5344CB8AC3E}">
        <p14:creationId xmlns:p14="http://schemas.microsoft.com/office/powerpoint/2010/main" val="1105645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2263" y="0"/>
            <a:ext cx="6364287" cy="357981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80112D-8454-448C-8A04-1F3237E367D5}" type="slidenum">
              <a:rPr lang="de-DE" smtClean="0"/>
              <a:t>42</a:t>
            </a:fld>
            <a:endParaRPr lang="de-DE"/>
          </a:p>
        </p:txBody>
      </p:sp>
    </p:spTree>
    <p:extLst>
      <p:ext uri="{BB962C8B-B14F-4D97-AF65-F5344CB8AC3E}">
        <p14:creationId xmlns:p14="http://schemas.microsoft.com/office/powerpoint/2010/main" val="1288539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a:t>
            </a:fld>
            <a:endParaRPr lang="de-DE"/>
          </a:p>
        </p:txBody>
      </p:sp>
    </p:spTree>
    <p:extLst>
      <p:ext uri="{BB962C8B-B14F-4D97-AF65-F5344CB8AC3E}">
        <p14:creationId xmlns:p14="http://schemas.microsoft.com/office/powerpoint/2010/main" val="716921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42900" y="0"/>
            <a:ext cx="6323013" cy="3556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45</a:t>
            </a:fld>
            <a:endParaRPr lang="de-DE"/>
          </a:p>
        </p:txBody>
      </p:sp>
    </p:spTree>
    <p:extLst>
      <p:ext uri="{BB962C8B-B14F-4D97-AF65-F5344CB8AC3E}">
        <p14:creationId xmlns:p14="http://schemas.microsoft.com/office/powerpoint/2010/main" val="70867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47</a:t>
            </a:fld>
            <a:endParaRPr lang="de-DE" dirty="0"/>
          </a:p>
        </p:txBody>
      </p:sp>
      <p:sp>
        <p:nvSpPr>
          <p:cNvPr id="3" name="Datumsplatzhalter 2"/>
          <p:cNvSpPr>
            <a:spLocks noGrp="1"/>
          </p:cNvSpPr>
          <p:nvPr>
            <p:ph type="dt" idx="11"/>
          </p:nvPr>
        </p:nvSpPr>
        <p:spPr/>
        <p:txBody>
          <a:bodyPr/>
          <a:lstStyle/>
          <a:p>
            <a:fld id="{FF3736D8-17D8-4964-9D0F-43D0BB141962}" type="datetime1">
              <a:rPr lang="de-DE" smtClean="0"/>
              <a:pPr/>
              <a:t>03.12.2021</a:t>
            </a:fld>
            <a:endParaRPr lang="de-DE"/>
          </a:p>
        </p:txBody>
      </p:sp>
      <p:sp>
        <p:nvSpPr>
          <p:cNvPr id="4" name="Fußzeilenplatzhalter 3"/>
          <p:cNvSpPr>
            <a:spLocks noGrp="1"/>
          </p:cNvSpPr>
          <p:nvPr>
            <p:ph type="ftr" sz="quarter" idx="12"/>
          </p:nvPr>
        </p:nvSpPr>
        <p:spPr/>
        <p:txBody>
          <a:bodyPr/>
          <a:lstStyle/>
          <a:p>
            <a:r>
              <a:rPr lang="de-DE"/>
              <a:t>Text der Fußzeile</a:t>
            </a:r>
          </a:p>
        </p:txBody>
      </p:sp>
      <p:sp>
        <p:nvSpPr>
          <p:cNvPr id="17" name="Folienbildplatzhalter 16"/>
          <p:cNvSpPr>
            <a:spLocks noGrp="1" noRot="1" noChangeAspect="1"/>
          </p:cNvSpPr>
          <p:nvPr>
            <p:ph type="sldImg"/>
          </p:nvPr>
        </p:nvSpPr>
        <p:spPr>
          <a:xfrm>
            <a:off x="0" y="0"/>
            <a:ext cx="6796088" cy="3822700"/>
          </a:xfrm>
        </p:spPr>
      </p:sp>
      <p:sp>
        <p:nvSpPr>
          <p:cNvPr id="18" name="Notizenplatzhalter 17"/>
          <p:cNvSpPr>
            <a:spLocks noGrp="1"/>
          </p:cNvSpPr>
          <p:nvPr>
            <p:ph type="body" idx="1"/>
          </p:nvPr>
        </p:nvSpPr>
        <p:spPr/>
        <p:txBody>
          <a:bodyPr/>
          <a:lstStyle/>
          <a:p>
            <a:endParaRPr lang="de-DE"/>
          </a:p>
        </p:txBody>
      </p:sp>
    </p:spTree>
    <p:extLst>
      <p:ext uri="{BB962C8B-B14F-4D97-AF65-F5344CB8AC3E}">
        <p14:creationId xmlns:p14="http://schemas.microsoft.com/office/powerpoint/2010/main" val="3645215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48</a:t>
            </a:fld>
            <a:endParaRPr lang="de-DE" dirty="0"/>
          </a:p>
        </p:txBody>
      </p:sp>
      <p:sp>
        <p:nvSpPr>
          <p:cNvPr id="3" name="Datumsplatzhalter 2"/>
          <p:cNvSpPr>
            <a:spLocks noGrp="1"/>
          </p:cNvSpPr>
          <p:nvPr>
            <p:ph type="dt" idx="11"/>
          </p:nvPr>
        </p:nvSpPr>
        <p:spPr/>
        <p:txBody>
          <a:bodyPr/>
          <a:lstStyle/>
          <a:p>
            <a:fld id="{DD50EC29-CB83-4A31-9101-8F01CFE7D7A6}" type="datetime1">
              <a:rPr lang="de-DE" smtClean="0"/>
              <a:pPr/>
              <a:t>03.12.2021</a:t>
            </a:fld>
            <a:endParaRPr lang="de-DE"/>
          </a:p>
        </p:txBody>
      </p:sp>
      <p:sp>
        <p:nvSpPr>
          <p:cNvPr id="4" name="Fußzeilenplatzhalter 3"/>
          <p:cNvSpPr>
            <a:spLocks noGrp="1"/>
          </p:cNvSpPr>
          <p:nvPr>
            <p:ph type="ftr" sz="quarter" idx="12"/>
          </p:nvPr>
        </p:nvSpPr>
        <p:spPr/>
        <p:txBody>
          <a:bodyPr/>
          <a:lstStyle/>
          <a:p>
            <a:r>
              <a:rPr lang="de-DE"/>
              <a:t>Text der Fußzeile</a:t>
            </a:r>
          </a:p>
        </p:txBody>
      </p:sp>
      <p:sp>
        <p:nvSpPr>
          <p:cNvPr id="15" name="Folienbildplatzhalter 14"/>
          <p:cNvSpPr>
            <a:spLocks noGrp="1" noRot="1" noChangeAspect="1"/>
          </p:cNvSpPr>
          <p:nvPr>
            <p:ph type="sldImg"/>
          </p:nvPr>
        </p:nvSpPr>
        <p:spPr>
          <a:xfrm>
            <a:off x="0" y="0"/>
            <a:ext cx="6796088" cy="3822700"/>
          </a:xfrm>
        </p:spPr>
      </p:sp>
      <p:sp>
        <p:nvSpPr>
          <p:cNvPr id="16" name="Notizenplatzhalter 15"/>
          <p:cNvSpPr>
            <a:spLocks noGrp="1"/>
          </p:cNvSpPr>
          <p:nvPr>
            <p:ph type="body" idx="1"/>
          </p:nvPr>
        </p:nvSpPr>
        <p:spPr/>
        <p:txBody>
          <a:bodyPr/>
          <a:lstStyle/>
          <a:p>
            <a:endParaRPr lang="de-DE"/>
          </a:p>
        </p:txBody>
      </p:sp>
    </p:spTree>
    <p:extLst>
      <p:ext uri="{BB962C8B-B14F-4D97-AF65-F5344CB8AC3E}">
        <p14:creationId xmlns:p14="http://schemas.microsoft.com/office/powerpoint/2010/main" val="1018387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pPr marL="0" indent="0">
              <a:buNone/>
            </a:pPr>
            <a:r>
              <a:rPr lang="en-US" sz="1800" b="0" i="0" u="none" strike="noStrike" baseline="0" dirty="0">
                <a:solidFill>
                  <a:srgbClr val="FFFFFF"/>
                </a:solidFill>
                <a:latin typeface="Arial" panose="020B0604020202020204" pitchFamily="34" charset="0"/>
              </a:rPr>
              <a:t>XTS combines advantages of rotary and linear systems</a:t>
            </a:r>
            <a:endParaRPr lang="de-DE" b="0" dirty="0"/>
          </a:p>
        </p:txBody>
      </p:sp>
      <p:sp>
        <p:nvSpPr>
          <p:cNvPr id="4" name="Foliennummernplatzhalter 3"/>
          <p:cNvSpPr>
            <a:spLocks noGrp="1"/>
          </p:cNvSpPr>
          <p:nvPr>
            <p:ph type="sldNum" sz="quarter" idx="10"/>
          </p:nvPr>
        </p:nvSpPr>
        <p:spPr/>
        <p:txBody>
          <a:bodyPr/>
          <a:lstStyle/>
          <a:p>
            <a:fld id="{B280112D-8454-448C-8A04-1F3237E367D5}" type="slidenum">
              <a:rPr lang="de-DE" smtClean="0"/>
              <a:pPr/>
              <a:t>3</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03.12.2021</a:t>
            </a:fld>
            <a:endParaRPr lang="de-DE"/>
          </a:p>
        </p:txBody>
      </p:sp>
      <p:sp>
        <p:nvSpPr>
          <p:cNvPr id="6" name="Fußzeilenplatzhalter 5"/>
          <p:cNvSpPr>
            <a:spLocks noGrp="1"/>
          </p:cNvSpPr>
          <p:nvPr>
            <p:ph type="ftr" sz="quarter" idx="12"/>
          </p:nvPr>
        </p:nvSpPr>
        <p:spPr/>
        <p:txBody>
          <a:bodyPr/>
          <a:lstStyle/>
          <a:p>
            <a:r>
              <a:rPr lang="de-DE"/>
              <a:t>Text der Fußzeile</a:t>
            </a:r>
          </a:p>
        </p:txBody>
      </p:sp>
    </p:spTree>
    <p:extLst>
      <p:ext uri="{BB962C8B-B14F-4D97-AF65-F5344CB8AC3E}">
        <p14:creationId xmlns:p14="http://schemas.microsoft.com/office/powerpoint/2010/main" val="165809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42900" y="0"/>
            <a:ext cx="6323013" cy="3556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a:t>
            </a:fld>
            <a:endParaRPr lang="de-DE"/>
          </a:p>
        </p:txBody>
      </p:sp>
    </p:spTree>
    <p:extLst>
      <p:ext uri="{BB962C8B-B14F-4D97-AF65-F5344CB8AC3E}">
        <p14:creationId xmlns:p14="http://schemas.microsoft.com/office/powerpoint/2010/main" val="1599755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280112D-8454-448C-8A04-1F3237E367D5}" type="slidenum">
              <a:rPr lang="de-DE" smtClean="0"/>
              <a:pPr/>
              <a:t>5</a:t>
            </a:fld>
            <a:endParaRPr lang="de-DE" dirty="0"/>
          </a:p>
        </p:txBody>
      </p:sp>
      <p:sp>
        <p:nvSpPr>
          <p:cNvPr id="5" name="Datumsplatzhalter 4"/>
          <p:cNvSpPr>
            <a:spLocks noGrp="1"/>
          </p:cNvSpPr>
          <p:nvPr>
            <p:ph type="dt" idx="1"/>
          </p:nvPr>
        </p:nvSpPr>
        <p:spPr/>
        <p:txBody>
          <a:bodyPr/>
          <a:lstStyle/>
          <a:p>
            <a:fld id="{0A2346E5-778D-4A7C-BA30-768202CBF653}" type="datetime1">
              <a:rPr lang="de-DE" smtClean="0"/>
              <a:t>03.12.2021</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8631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42900" y="0"/>
            <a:ext cx="6323013" cy="3556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7</a:t>
            </a:fld>
            <a:endParaRPr lang="de-DE"/>
          </a:p>
        </p:txBody>
      </p:sp>
    </p:spTree>
    <p:extLst>
      <p:ext uri="{BB962C8B-B14F-4D97-AF65-F5344CB8AC3E}">
        <p14:creationId xmlns:p14="http://schemas.microsoft.com/office/powerpoint/2010/main" val="2760765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8</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03.12.2021</a:t>
            </a:fld>
            <a:endParaRPr lang="de-DE"/>
          </a:p>
        </p:txBody>
      </p:sp>
      <p:sp>
        <p:nvSpPr>
          <p:cNvPr id="6" name="Fußzeilenplatzhalter 5"/>
          <p:cNvSpPr>
            <a:spLocks noGrp="1"/>
          </p:cNvSpPr>
          <p:nvPr>
            <p:ph type="ftr" sz="quarter" idx="12"/>
          </p:nvPr>
        </p:nvSpPr>
        <p:spPr/>
        <p:txBody>
          <a:bodyPr/>
          <a:lstStyle/>
          <a:p>
            <a:r>
              <a:rPr lang="de-DE"/>
              <a:t>Text der Fußzeile</a:t>
            </a:r>
          </a:p>
        </p:txBody>
      </p:sp>
    </p:spTree>
    <p:extLst>
      <p:ext uri="{BB962C8B-B14F-4D97-AF65-F5344CB8AC3E}">
        <p14:creationId xmlns:p14="http://schemas.microsoft.com/office/powerpoint/2010/main" val="1202843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42900" y="0"/>
            <a:ext cx="6323013" cy="3556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11</a:t>
            </a:fld>
            <a:endParaRPr lang="de-DE"/>
          </a:p>
        </p:txBody>
      </p:sp>
    </p:spTree>
    <p:extLst>
      <p:ext uri="{BB962C8B-B14F-4D97-AF65-F5344CB8AC3E}">
        <p14:creationId xmlns:p14="http://schemas.microsoft.com/office/powerpoint/2010/main" val="2071508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280112D-8454-448C-8A04-1F3237E367D5}" type="slidenum">
              <a:rPr lang="de-DE" smtClean="0"/>
              <a:pPr/>
              <a:t>14</a:t>
            </a:fld>
            <a:endParaRPr lang="de-DE" dirty="0"/>
          </a:p>
        </p:txBody>
      </p:sp>
      <p:sp>
        <p:nvSpPr>
          <p:cNvPr id="5" name="Datumsplatzhalter 4"/>
          <p:cNvSpPr>
            <a:spLocks noGrp="1"/>
          </p:cNvSpPr>
          <p:nvPr>
            <p:ph type="dt" idx="1"/>
          </p:nvPr>
        </p:nvSpPr>
        <p:spPr/>
        <p:txBody>
          <a:bodyPr/>
          <a:lstStyle/>
          <a:p>
            <a:fld id="{0A2346E5-778D-4A7C-BA30-768202CBF653}" type="datetime1">
              <a:rPr lang="de-DE" smtClean="0"/>
              <a:t>03.12.2021</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1842220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
        <p:nvSpPr>
          <p:cNvPr id="3" name="Bildplatzhalter 2"/>
          <p:cNvSpPr>
            <a:spLocks noGrp="1"/>
          </p:cNvSpPr>
          <p:nvPr>
            <p:ph type="pic" sz="quarter" idx="16" hasCustomPrompt="1"/>
          </p:nvPr>
        </p:nvSpPr>
        <p:spPr bwMode="gray">
          <a:xfrm>
            <a:off x="6096000" y="3978000"/>
            <a:ext cx="3048000" cy="28836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252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252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252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white">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
        <p:nvSpPr>
          <p:cNvPr id="2" name="Fußzeilenplatzhalter 1"/>
          <p:cNvSpPr>
            <a:spLocks noGrp="1"/>
          </p:cNvSpPr>
          <p:nvPr>
            <p:ph type="ftr" sz="quarter" idx="10"/>
          </p:nvPr>
        </p:nvSpPr>
        <p:spPr/>
        <p:txBody>
          <a:bodyPr/>
          <a:lstStyle/>
          <a:p>
            <a:endParaRPr lang="de-DE" dirty="0"/>
          </a:p>
        </p:txBody>
      </p:sp>
      <p:sp>
        <p:nvSpPr>
          <p:cNvPr id="3" name="Foliennummernplatzhalter 2"/>
          <p:cNvSpPr>
            <a:spLocks noGrp="1"/>
          </p:cNvSpPr>
          <p:nvPr>
            <p:ph type="sldNum" sz="quarter" idx="11"/>
          </p:nvPr>
        </p:nvSpPr>
        <p:spPr/>
        <p:txBody>
          <a:body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12767865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a:t>
            </a:r>
            <a:r>
              <a:rPr lang="en-US" altLang="de-DE" dirty="0" err="1"/>
              <a:t>TwinCAT</a:t>
            </a:r>
            <a:r>
              <a:rPr lang="en-US" altLang="de-DE" baseline="30000" dirty="0"/>
              <a:t>®, </a:t>
            </a:r>
            <a:r>
              <a:rPr lang="en-US" altLang="de-DE" dirty="0" err="1"/>
              <a:t>EtherCAT</a:t>
            </a:r>
            <a:r>
              <a:rPr lang="en-US" altLang="de-DE" baseline="30000" dirty="0"/>
              <a:t>®</a:t>
            </a:r>
            <a:r>
              <a:rPr lang="en-US" altLang="de-DE" dirty="0"/>
              <a:t>, </a:t>
            </a:r>
            <a:r>
              <a:rPr lang="en-US" altLang="de-DE" dirty="0" err="1"/>
              <a:t>EtherCAT</a:t>
            </a:r>
            <a:r>
              <a:rPr lang="en-US" altLang="de-DE" dirty="0"/>
              <a:t> G</a:t>
            </a:r>
            <a:r>
              <a:rPr lang="en-US" altLang="de-DE" baseline="30000" dirty="0"/>
              <a:t>®</a:t>
            </a:r>
            <a:r>
              <a:rPr lang="en-US" altLang="de-DE" baseline="0" dirty="0"/>
              <a:t>,</a:t>
            </a:r>
            <a:r>
              <a:rPr lang="en-US" altLang="de-DE" baseline="30000" dirty="0"/>
              <a:t> </a:t>
            </a:r>
            <a:r>
              <a:rPr lang="en-US" altLang="de-DE" dirty="0" err="1"/>
              <a:t>EtherCAT</a:t>
            </a:r>
            <a:r>
              <a:rPr lang="en-US" altLang="de-DE" dirty="0"/>
              <a:t> G10</a:t>
            </a:r>
            <a:r>
              <a:rPr lang="en-US" altLang="de-DE" baseline="30000" dirty="0"/>
              <a:t>®</a:t>
            </a:r>
            <a:r>
              <a:rPr lang="en-US" altLang="de-DE" dirty="0"/>
              <a:t>, </a:t>
            </a:r>
            <a:r>
              <a:rPr lang="en-US" altLang="de-DE" dirty="0" err="1"/>
              <a:t>EtherCAT</a:t>
            </a:r>
            <a:r>
              <a:rPr lang="en-US" altLang="de-DE" dirty="0"/>
              <a:t> P</a:t>
            </a:r>
            <a:r>
              <a:rPr lang="en-US" altLang="de-DE" baseline="30000" dirty="0"/>
              <a:t>®</a:t>
            </a:r>
            <a:r>
              <a:rPr lang="en-US" altLang="de-DE" dirty="0"/>
              <a:t>, Safety over </a:t>
            </a:r>
            <a:r>
              <a:rPr lang="en-US" altLang="de-DE" dirty="0" err="1"/>
              <a:t>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XTS</a:t>
            </a:r>
            <a:r>
              <a:rPr lang="en-US" altLang="de-DE" baseline="30000" dirty="0"/>
              <a:t>®</a:t>
            </a:r>
            <a:r>
              <a:rPr lang="en-US" altLang="de-DE" dirty="0"/>
              <a:t> and </a:t>
            </a:r>
            <a:r>
              <a:rPr lang="en-US" altLang="de-DE" dirty="0" err="1"/>
              <a:t>XPlanar</a:t>
            </a:r>
            <a:r>
              <a:rPr lang="en-US" altLang="de-DE" baseline="30000" dirty="0"/>
              <a:t>®</a:t>
            </a:r>
            <a:r>
              <a:rPr lang="en-US" altLang="de-DE" dirty="0"/>
              <a:t> are registered trademarks of and licensed by Beckhoff Automation GmbH. Other designations used in this publication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a:t>
            </a:r>
            <a:r>
              <a:rPr lang="de-DE" sz="1200" dirty="0" err="1"/>
              <a:t>TwinCAT</a:t>
            </a:r>
            <a:r>
              <a:rPr lang="de-DE" sz="1200" baseline="30000" dirty="0"/>
              <a:t>®</a:t>
            </a:r>
            <a:r>
              <a:rPr lang="de-DE" sz="1200" dirty="0"/>
              <a:t>, </a:t>
            </a:r>
            <a:r>
              <a:rPr lang="de-DE" sz="1200" dirty="0" err="1"/>
              <a:t>EtherCAT</a:t>
            </a:r>
            <a:r>
              <a:rPr lang="de-DE" sz="1200" baseline="30000" dirty="0"/>
              <a:t>®</a:t>
            </a:r>
            <a:r>
              <a:rPr lang="de-DE" sz="1200" dirty="0"/>
              <a:t>, </a:t>
            </a:r>
            <a:r>
              <a:rPr lang="de-DE" sz="1200" dirty="0" err="1"/>
              <a:t>EtherCAT</a:t>
            </a:r>
            <a:r>
              <a:rPr lang="de-DE" sz="1200" dirty="0"/>
              <a:t> G</a:t>
            </a:r>
            <a:r>
              <a:rPr lang="de-DE" sz="1200" baseline="30000" dirty="0"/>
              <a:t>®</a:t>
            </a:r>
            <a:r>
              <a:rPr lang="de-DE" sz="1200" dirty="0"/>
              <a:t>, </a:t>
            </a:r>
            <a:r>
              <a:rPr lang="de-DE" sz="1200" dirty="0" err="1"/>
              <a:t>EtherCAT</a:t>
            </a:r>
            <a:r>
              <a:rPr lang="de-DE" sz="1200" dirty="0"/>
              <a:t> G10</a:t>
            </a:r>
            <a:r>
              <a:rPr lang="de-DE" sz="1200" baseline="30000" dirty="0"/>
              <a:t>®</a:t>
            </a:r>
            <a:r>
              <a:rPr lang="de-DE" sz="1200" dirty="0"/>
              <a:t>, </a:t>
            </a:r>
            <a:r>
              <a:rPr lang="de-DE" sz="1200" dirty="0" err="1"/>
              <a:t>EtherCAT</a:t>
            </a:r>
            <a:r>
              <a:rPr lang="de-DE" sz="1200" dirty="0"/>
              <a:t> P</a:t>
            </a:r>
            <a:r>
              <a:rPr lang="de-DE" sz="1200" baseline="30000" dirty="0"/>
              <a:t>®</a:t>
            </a:r>
            <a:r>
              <a:rPr lang="de-DE" sz="1200" dirty="0"/>
              <a:t>, </a:t>
            </a:r>
            <a:r>
              <a:rPr lang="de-DE" sz="1200" dirty="0" err="1"/>
              <a:t>Safety</a:t>
            </a:r>
            <a:r>
              <a:rPr lang="de-DE" sz="1200" dirty="0"/>
              <a:t> </a:t>
            </a:r>
            <a:r>
              <a:rPr lang="de-DE" sz="1200" dirty="0" err="1"/>
              <a:t>over</a:t>
            </a:r>
            <a:r>
              <a:rPr lang="de-DE" sz="1200" dirty="0"/>
              <a:t> </a:t>
            </a:r>
            <a:r>
              <a:rPr lang="de-DE" sz="1200" dirty="0" err="1"/>
              <a:t>EtherCAT</a:t>
            </a:r>
            <a:r>
              <a:rPr lang="de-DE" sz="1200" baseline="30000" dirty="0"/>
              <a:t>®</a:t>
            </a:r>
            <a:r>
              <a:rPr lang="de-DE" sz="1200" dirty="0"/>
              <a:t>, </a:t>
            </a:r>
            <a:r>
              <a:rPr lang="de-DE" sz="1200" dirty="0" err="1"/>
              <a:t>TwinSAFE</a:t>
            </a:r>
            <a:r>
              <a:rPr lang="de-DE" sz="1200" baseline="30000" dirty="0"/>
              <a:t>®</a:t>
            </a:r>
            <a:r>
              <a:rPr lang="de-DE" sz="1200" dirty="0"/>
              <a:t>, XFC</a:t>
            </a:r>
            <a:r>
              <a:rPr lang="de-DE" sz="1200" baseline="30000" dirty="0"/>
              <a:t>®</a:t>
            </a:r>
            <a:r>
              <a:rPr lang="de-DE" sz="1200" dirty="0"/>
              <a:t>, XTS</a:t>
            </a:r>
            <a:r>
              <a:rPr lang="de-DE" sz="1200" baseline="30000" dirty="0"/>
              <a:t>®</a:t>
            </a:r>
            <a:r>
              <a:rPr lang="de-DE" sz="1200" dirty="0"/>
              <a:t> und </a:t>
            </a:r>
            <a:r>
              <a:rPr lang="de-DE" sz="1200" dirty="0" err="1"/>
              <a:t>XPlanar</a:t>
            </a:r>
            <a:r>
              <a:rPr lang="de-DE" sz="1200" baseline="30000" dirty="0"/>
              <a:t>®</a:t>
            </a:r>
            <a:r>
              <a:rPr lang="de-DE" sz="1200" dirty="0"/>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031918"/>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‹Nr.›</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584578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7999"/>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for Speaker – Version 3">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5" cy="6857999"/>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9" name="Picture 4" descr="E_CAT_4c_o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84306" y="4291431"/>
            <a:ext cx="908999" cy="20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‹Nr.›</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pic>
        <p:nvPicPr>
          <p:cNvPr id="10" name="Grafik 9"/>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828" r:id="rId4"/>
    <p:sldLayoutId id="2147483798" r:id="rId5"/>
    <p:sldLayoutId id="2147483713" r:id="rId6"/>
    <p:sldLayoutId id="2147483714" r:id="rId7"/>
    <p:sldLayoutId id="2147483717" r:id="rId8"/>
    <p:sldLayoutId id="2147483800" r:id="rId9"/>
    <p:sldLayoutId id="2147483715" r:id="rId10"/>
    <p:sldLayoutId id="2147483716" r:id="rId11"/>
    <p:sldLayoutId id="2147483720" r:id="rId12"/>
    <p:sldLayoutId id="2147483813" r:id="rId13"/>
    <p:sldLayoutId id="2147483814" r:id="rId14"/>
    <p:sldLayoutId id="2147483825" r:id="rId15"/>
    <p:sldLayoutId id="2147483816" r:id="rId16"/>
    <p:sldLayoutId id="2147483815" r:id="rId17"/>
    <p:sldLayoutId id="2147483820" r:id="rId18"/>
    <p:sldLayoutId id="2147483821" r:id="rId19"/>
    <p:sldLayoutId id="2147483822" r:id="rId20"/>
    <p:sldLayoutId id="2147483819" r:id="rId21"/>
    <p:sldLayoutId id="2147483817" r:id="rId22"/>
    <p:sldLayoutId id="2147483818" r:id="rId23"/>
    <p:sldLayoutId id="2147483824" r:id="rId24"/>
    <p:sldLayoutId id="2147483826" r:id="rId25"/>
    <p:sldLayoutId id="2147483827" r:id="rId26"/>
    <p:sldLayoutId id="2147483829" r:id="rId27"/>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21.xml"/><Relationship Id="rId6" Type="http://schemas.openxmlformats.org/officeDocument/2006/relationships/image" Target="../media/image23.jpg"/><Relationship Id="rId5" Type="http://schemas.openxmlformats.org/officeDocument/2006/relationships/image" Target="../media/image2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g"/><Relationship Id="rId1" Type="http://schemas.openxmlformats.org/officeDocument/2006/relationships/slideLayout" Target="../slideLayouts/slideLayout10.xml"/><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jpg"/><Relationship Id="rId1" Type="http://schemas.openxmlformats.org/officeDocument/2006/relationships/slideLayout" Target="../slideLayouts/slideLayout13.xml"/><Relationship Id="rId4" Type="http://schemas.openxmlformats.org/officeDocument/2006/relationships/image" Target="../media/image41.jpg"/></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3.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7.jpg"/><Relationship Id="rId1" Type="http://schemas.openxmlformats.org/officeDocument/2006/relationships/slideLayout" Target="../slideLayouts/slideLayout2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7.jpg"/><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7.jpg"/><Relationship Id="rId1" Type="http://schemas.openxmlformats.org/officeDocument/2006/relationships/slideLayout" Target="../slideLayouts/slideLayout24.xml"/><Relationship Id="rId5" Type="http://schemas.openxmlformats.org/officeDocument/2006/relationships/image" Target="../media/image47.png"/><Relationship Id="rId4" Type="http://schemas.openxmlformats.org/officeDocument/2006/relationships/image" Target="../media/image51.jpg"/></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7.jpg"/><Relationship Id="rId1" Type="http://schemas.openxmlformats.org/officeDocument/2006/relationships/slideLayout" Target="../slideLayouts/slideLayout24.xml"/><Relationship Id="rId5" Type="http://schemas.openxmlformats.org/officeDocument/2006/relationships/image" Target="../media/image48.png"/><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7.jpg"/><Relationship Id="rId1" Type="http://schemas.openxmlformats.org/officeDocument/2006/relationships/slideLayout" Target="../slideLayouts/slideLayout24.xml"/><Relationship Id="rId5" Type="http://schemas.openxmlformats.org/officeDocument/2006/relationships/image" Target="../media/image48.png"/><Relationship Id="rId4" Type="http://schemas.openxmlformats.org/officeDocument/2006/relationships/image" Target="../media/image46.jp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1.jpg"/></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46.jp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46.jp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112233"/>
            <a:ext cx="10137600" cy="967921"/>
          </a:xfrm>
        </p:spPr>
        <p:txBody>
          <a:bodyPr/>
          <a:lstStyle/>
          <a:p>
            <a:r>
              <a:rPr lang="en-US" noProof="0" dirty="0"/>
              <a:t>New Automation Technology</a:t>
            </a:r>
            <a:br>
              <a:rPr lang="en-US" noProof="0" dirty="0"/>
            </a:br>
            <a:r>
              <a:rPr lang="en-US" noProof="0" dirty="0"/>
              <a:t>Beckhoff Automation</a:t>
            </a:r>
          </a:p>
        </p:txBody>
      </p:sp>
    </p:spTree>
    <p:extLst>
      <p:ext uri="{BB962C8B-B14F-4D97-AF65-F5344CB8AC3E}">
        <p14:creationId xmlns:p14="http://schemas.microsoft.com/office/powerpoint/2010/main" val="3333462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Bildplatzhalter 28">
            <a:extLst>
              <a:ext uri="{FF2B5EF4-FFF2-40B4-BE49-F238E27FC236}">
                <a16:creationId xmlns:a16="http://schemas.microsoft.com/office/drawing/2014/main" id="{1F2DACD5-E0FB-4D25-A30C-776D0E6B685F}"/>
              </a:ext>
            </a:extLst>
          </p:cNvPr>
          <p:cNvPicPr>
            <a:picLocks noGrp="1" noChangeAspect="1"/>
          </p:cNvPicPr>
          <p:nvPr>
            <p:ph type="pic" sz="quarter" idx="14"/>
          </p:nvPr>
        </p:nvPicPr>
        <p:blipFill>
          <a:blip r:embed="rId2"/>
          <a:srcRect t="10" b="10"/>
          <a:stretch>
            <a:fillRect/>
          </a:stretch>
        </p:blipFill>
        <p:spPr/>
      </p:pic>
      <p:sp>
        <p:nvSpPr>
          <p:cNvPr id="3" name="Titel 2">
            <a:extLst>
              <a:ext uri="{FF2B5EF4-FFF2-40B4-BE49-F238E27FC236}">
                <a16:creationId xmlns:a16="http://schemas.microsoft.com/office/drawing/2014/main" id="{67C4B83A-74F2-44DE-9CA6-70D5701E7A2B}"/>
              </a:ext>
            </a:extLst>
          </p:cNvPr>
          <p:cNvSpPr>
            <a:spLocks noGrp="1"/>
          </p:cNvSpPr>
          <p:nvPr>
            <p:ph type="title"/>
          </p:nvPr>
        </p:nvSpPr>
        <p:spPr>
          <a:xfrm>
            <a:off x="-1" y="450787"/>
            <a:ext cx="10137600" cy="629367"/>
          </a:xfrm>
        </p:spPr>
        <p:txBody>
          <a:bodyPr/>
          <a:lstStyle/>
          <a:p>
            <a:r>
              <a:rPr lang="en-us" dirty="0"/>
              <a:t>XTS starter kits</a:t>
            </a:r>
            <a:endParaRPr lang="de-DE" dirty="0"/>
          </a:p>
        </p:txBody>
      </p:sp>
      <p:sp>
        <p:nvSpPr>
          <p:cNvPr id="7" name="Rectangle 28">
            <a:extLst>
              <a:ext uri="{FF2B5EF4-FFF2-40B4-BE49-F238E27FC236}">
                <a16:creationId xmlns:a16="http://schemas.microsoft.com/office/drawing/2014/main" id="{37BB0D58-B15B-4CD4-A92C-0EF9F0DD2CC2}"/>
              </a:ext>
            </a:extLst>
          </p:cNvPr>
          <p:cNvSpPr/>
          <p:nvPr/>
        </p:nvSpPr>
        <p:spPr>
          <a:xfrm>
            <a:off x="458168" y="5475600"/>
            <a:ext cx="3672000" cy="1044000"/>
          </a:xfrm>
          <a:prstGeom prst="rect">
            <a:avLst/>
          </a:prstGeom>
          <a:gradFill flip="none" rotWithShape="1">
            <a:gsLst>
              <a:gs pos="0">
                <a:srgbClr val="E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a:spcBef>
                <a:spcPts val="600"/>
              </a:spcBef>
            </a:pPr>
            <a:r>
              <a:rPr lang="en-US" dirty="0">
                <a:solidFill>
                  <a:schemeClr val="bg1"/>
                </a:solidFill>
                <a:latin typeface="+mj-lt"/>
                <a:cs typeface="Arial" pitchFamily="34" charset="0"/>
              </a:rPr>
              <a:t>AT2000-0500</a:t>
            </a:r>
          </a:p>
          <a:p>
            <a:pPr>
              <a:spcBef>
                <a:spcPts val="600"/>
              </a:spcBef>
            </a:pPr>
            <a:r>
              <a:rPr lang="en-US" b="1" dirty="0">
                <a:solidFill>
                  <a:schemeClr val="bg1"/>
                </a:solidFill>
                <a:latin typeface="+mj-lt"/>
                <a:cs typeface="Arial" pitchFamily="34" charset="0"/>
              </a:rPr>
              <a:t>starter kit small, </a:t>
            </a:r>
            <a:br>
              <a:rPr lang="en-US" b="1" dirty="0">
                <a:solidFill>
                  <a:schemeClr val="bg1"/>
                </a:solidFill>
                <a:latin typeface="+mj-lt"/>
                <a:cs typeface="Arial" pitchFamily="34" charset="0"/>
              </a:rPr>
            </a:br>
            <a:r>
              <a:rPr lang="en-US" b="1" dirty="0">
                <a:solidFill>
                  <a:schemeClr val="bg1"/>
                </a:solidFill>
                <a:latin typeface="+mj-lt"/>
                <a:cs typeface="Arial" pitchFamily="34" charset="0"/>
              </a:rPr>
              <a:t>500 mm straight length</a:t>
            </a:r>
          </a:p>
        </p:txBody>
      </p:sp>
      <p:sp>
        <p:nvSpPr>
          <p:cNvPr id="8" name="Rectangle 28">
            <a:extLst>
              <a:ext uri="{FF2B5EF4-FFF2-40B4-BE49-F238E27FC236}">
                <a16:creationId xmlns:a16="http://schemas.microsoft.com/office/drawing/2014/main" id="{FD8A6884-87CF-4EA9-B2C5-BAA5ADE353BA}"/>
              </a:ext>
            </a:extLst>
          </p:cNvPr>
          <p:cNvSpPr/>
          <p:nvPr/>
        </p:nvSpPr>
        <p:spPr>
          <a:xfrm>
            <a:off x="4259796" y="5475600"/>
            <a:ext cx="3672000"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a:spcBef>
                <a:spcPts val="600"/>
              </a:spcBef>
            </a:pPr>
            <a:r>
              <a:rPr lang="en-US" dirty="0">
                <a:solidFill>
                  <a:schemeClr val="bg1"/>
                </a:solidFill>
                <a:latin typeface="+mj-lt"/>
                <a:cs typeface="Arial" pitchFamily="34" charset="0"/>
              </a:rPr>
              <a:t>AT2000-1000</a:t>
            </a:r>
            <a:endParaRPr lang="en-us" dirty="0">
              <a:solidFill>
                <a:schemeClr val="bg1"/>
              </a:solidFill>
              <a:latin typeface="+mj-lt"/>
              <a:cs typeface="Arial" pitchFamily="34" charset="0"/>
            </a:endParaRPr>
          </a:p>
          <a:p>
            <a:pPr>
              <a:spcBef>
                <a:spcPts val="600"/>
              </a:spcBef>
            </a:pPr>
            <a:r>
              <a:rPr lang="en-US" b="1" dirty="0">
                <a:solidFill>
                  <a:schemeClr val="bg1"/>
                </a:solidFill>
                <a:latin typeface="+mj-lt"/>
                <a:cs typeface="Arial" pitchFamily="34" charset="0"/>
              </a:rPr>
              <a:t>starter kit medium, </a:t>
            </a:r>
            <a:br>
              <a:rPr lang="en-US" b="1" dirty="0">
                <a:solidFill>
                  <a:schemeClr val="bg1"/>
                </a:solidFill>
                <a:latin typeface="+mj-lt"/>
                <a:cs typeface="Arial" pitchFamily="34" charset="0"/>
              </a:rPr>
            </a:br>
            <a:r>
              <a:rPr lang="en-US" b="1" dirty="0">
                <a:solidFill>
                  <a:schemeClr val="bg1"/>
                </a:solidFill>
                <a:latin typeface="+mj-lt"/>
                <a:cs typeface="Arial" pitchFamily="34" charset="0"/>
              </a:rPr>
              <a:t>1000 mm straight length</a:t>
            </a:r>
            <a:endParaRPr lang="en-us" b="1" dirty="0">
              <a:solidFill>
                <a:schemeClr val="bg1"/>
              </a:solidFill>
              <a:latin typeface="+mj-lt"/>
              <a:cs typeface="Arial" pitchFamily="34" charset="0"/>
            </a:endParaRPr>
          </a:p>
        </p:txBody>
      </p:sp>
      <p:sp>
        <p:nvSpPr>
          <p:cNvPr id="9" name="Rectangle 28">
            <a:extLst>
              <a:ext uri="{FF2B5EF4-FFF2-40B4-BE49-F238E27FC236}">
                <a16:creationId xmlns:a16="http://schemas.microsoft.com/office/drawing/2014/main" id="{2294AD7C-7BF4-4DC7-AEB3-E74AF57E1116}"/>
              </a:ext>
            </a:extLst>
          </p:cNvPr>
          <p:cNvSpPr/>
          <p:nvPr/>
        </p:nvSpPr>
        <p:spPr>
          <a:xfrm>
            <a:off x="8061424" y="5475600"/>
            <a:ext cx="3672000"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a:spcBef>
                <a:spcPts val="600"/>
              </a:spcBef>
            </a:pPr>
            <a:r>
              <a:rPr lang="en-US" dirty="0">
                <a:solidFill>
                  <a:schemeClr val="bg1"/>
                </a:solidFill>
                <a:latin typeface="+mj-lt"/>
                <a:cs typeface="Arial" pitchFamily="34" charset="0"/>
              </a:rPr>
              <a:t>AT2000-1500</a:t>
            </a:r>
            <a:endParaRPr lang="en-us" dirty="0">
              <a:solidFill>
                <a:schemeClr val="bg1"/>
              </a:solidFill>
              <a:latin typeface="+mj-lt"/>
              <a:cs typeface="Arial" pitchFamily="34" charset="0"/>
            </a:endParaRPr>
          </a:p>
          <a:p>
            <a:pPr>
              <a:spcBef>
                <a:spcPts val="600"/>
              </a:spcBef>
            </a:pPr>
            <a:r>
              <a:rPr lang="en-US" b="1" dirty="0">
                <a:solidFill>
                  <a:schemeClr val="bg1"/>
                </a:solidFill>
                <a:latin typeface="+mj-lt"/>
                <a:cs typeface="Arial" pitchFamily="34" charset="0"/>
              </a:rPr>
              <a:t>starter kit large, </a:t>
            </a:r>
            <a:br>
              <a:rPr lang="en-US" b="1" dirty="0">
                <a:solidFill>
                  <a:schemeClr val="bg1"/>
                </a:solidFill>
                <a:latin typeface="+mj-lt"/>
                <a:cs typeface="Arial" pitchFamily="34" charset="0"/>
              </a:rPr>
            </a:br>
            <a:r>
              <a:rPr lang="en-US" b="1" dirty="0">
                <a:solidFill>
                  <a:schemeClr val="bg1"/>
                </a:solidFill>
                <a:latin typeface="+mj-lt"/>
                <a:cs typeface="Arial" pitchFamily="34" charset="0"/>
              </a:rPr>
              <a:t>1500 mm straight length</a:t>
            </a:r>
            <a:endParaRPr lang="en-us" b="1" dirty="0">
              <a:solidFill>
                <a:schemeClr val="bg1"/>
              </a:solidFill>
              <a:latin typeface="+mj-lt"/>
              <a:cs typeface="Arial" pitchFamily="34" charset="0"/>
            </a:endParaRPr>
          </a:p>
        </p:txBody>
      </p:sp>
    </p:spTree>
    <p:extLst>
      <p:ext uri="{BB962C8B-B14F-4D97-AF65-F5344CB8AC3E}">
        <p14:creationId xmlns:p14="http://schemas.microsoft.com/office/powerpoint/2010/main" val="1775500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8">
            <a:extLst>
              <a:ext uri="{FF2B5EF4-FFF2-40B4-BE49-F238E27FC236}">
                <a16:creationId xmlns:a16="http://schemas.microsoft.com/office/drawing/2014/main" id="{1B452B75-A1F6-450E-81C2-06494B88C552}"/>
              </a:ext>
            </a:extLst>
          </p:cNvPr>
          <p:cNvPicPr>
            <a:picLocks noGrp="1" noChangeAspect="1"/>
          </p:cNvPicPr>
          <p:nvPr>
            <p:ph type="pic" sz="quarter" idx="14"/>
          </p:nvPr>
        </p:nvPicPr>
        <p:blipFill rotWithShape="1">
          <a:blip r:embed="rId3"/>
          <a:srcRect t="10" b="10"/>
          <a:stretch/>
        </p:blipFill>
        <p:spPr>
          <a:xfrm>
            <a:off x="0" y="1090800"/>
            <a:ext cx="12200400" cy="5767200"/>
          </a:xfrm>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noProof="0" dirty="0"/>
          </a:p>
          <a:p>
            <a:pPr marL="457200" indent="-457200">
              <a:buFont typeface="+mj-lt"/>
              <a:buAutoNum type="arabicPeriod"/>
            </a:pPr>
            <a:r>
              <a:rPr lang="en-US" noProof="0" dirty="0"/>
              <a:t>XTS-</a:t>
            </a:r>
            <a:r>
              <a:rPr lang="en-US" noProof="0" dirty="0" err="1"/>
              <a:t>StarterKit</a:t>
            </a:r>
            <a:endParaRPr lang="en-US" noProof="0" dirty="0"/>
          </a:p>
          <a:p>
            <a:pPr marL="457200" indent="-457200">
              <a:buFont typeface="+mj-lt"/>
              <a:buAutoNum type="arabicPeriod"/>
            </a:pPr>
            <a:r>
              <a:rPr lang="en-US" b="1" noProof="0" dirty="0"/>
              <a:t>XTS Module</a:t>
            </a:r>
          </a:p>
          <a:p>
            <a:pPr marL="457200" indent="-457200">
              <a:buFont typeface="+mj-lt"/>
              <a:buAutoNum type="arabicPeriod"/>
            </a:pPr>
            <a:r>
              <a:rPr lang="en-US" noProof="0" dirty="0"/>
              <a:t>Preparation and Assembly</a:t>
            </a:r>
          </a:p>
          <a:p>
            <a:pPr marL="457200" indent="-457200">
              <a:buFont typeface="+mj-lt"/>
              <a:buAutoNum type="arabicPeriod"/>
            </a:pPr>
            <a:r>
              <a:rPr lang="en-US" noProof="0" dirty="0"/>
              <a:t>First Test</a:t>
            </a:r>
          </a:p>
          <a:p>
            <a:pPr marL="457200" indent="-457200">
              <a:buFont typeface="+mj-lt"/>
              <a:buAutoNum type="arabicPeriod"/>
            </a:pPr>
            <a:r>
              <a:rPr lang="en-US" noProof="0" dirty="0"/>
              <a:t>Rail mounting</a:t>
            </a:r>
          </a:p>
          <a:p>
            <a:pPr marL="457200" indent="-457200">
              <a:buFont typeface="+mj-lt"/>
              <a:buAutoNum type="arabicPeriod"/>
            </a:pPr>
            <a:r>
              <a:rPr lang="en-US" noProof="0" dirty="0" err="1"/>
              <a:t>Rerailing</a:t>
            </a:r>
            <a:r>
              <a:rPr lang="en-US" noProof="0" dirty="0"/>
              <a:t> of Mover</a:t>
            </a:r>
          </a:p>
          <a:p>
            <a:pPr marL="457200" indent="-457200">
              <a:buFont typeface="+mj-lt"/>
              <a:buAutoNum type="arabicPeriod"/>
            </a:pPr>
            <a:endParaRPr lang="en-US" noProof="0" dirty="0"/>
          </a:p>
          <a:p>
            <a:pPr marL="457200" indent="-457200">
              <a:buFont typeface="+mj-lt"/>
              <a:buAutoNum type="arabicPeriod"/>
            </a:pPr>
            <a:endParaRPr lang="en-US" noProof="0" dirty="0"/>
          </a:p>
        </p:txBody>
      </p:sp>
      <p:sp>
        <p:nvSpPr>
          <p:cNvPr id="4" name="Titel 3"/>
          <p:cNvSpPr>
            <a:spLocks noGrp="1"/>
          </p:cNvSpPr>
          <p:nvPr>
            <p:ph type="title"/>
          </p:nvPr>
        </p:nvSpPr>
        <p:spPr/>
        <p:txBody>
          <a:bodyPr/>
          <a:lstStyle/>
          <a:p>
            <a:r>
              <a:rPr lang="en-US" noProof="0" dirty="0"/>
              <a:t>Agenda | XTS- Assembly</a:t>
            </a:r>
          </a:p>
        </p:txBody>
      </p:sp>
    </p:spTree>
    <p:extLst>
      <p:ext uri="{BB962C8B-B14F-4D97-AF65-F5344CB8AC3E}">
        <p14:creationId xmlns:p14="http://schemas.microsoft.com/office/powerpoint/2010/main" val="362457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ildplatzhalter 6">
            <a:extLst>
              <a:ext uri="{FF2B5EF4-FFF2-40B4-BE49-F238E27FC236}">
                <a16:creationId xmlns:a16="http://schemas.microsoft.com/office/drawing/2014/main" id="{4949B4AB-9F12-43DB-A708-661E0E86E967}"/>
              </a:ext>
            </a:extLst>
          </p:cNvPr>
          <p:cNvPicPr>
            <a:picLocks noGrp="1" noChangeAspect="1"/>
          </p:cNvPicPr>
          <p:nvPr>
            <p:ph type="pic" sz="quarter" idx="14"/>
          </p:nvPr>
        </p:nvPicPr>
        <p:blipFill>
          <a:blip r:embed="rId2"/>
          <a:srcRect t="10" b="10"/>
          <a:stretch>
            <a:fillRect/>
          </a:stretch>
        </p:blipFill>
        <p:spPr>
          <a:xfrm>
            <a:off x="0" y="1090613"/>
            <a:ext cx="12199938" cy="5767387"/>
          </a:xfrm>
        </p:spPr>
      </p:pic>
      <p:sp>
        <p:nvSpPr>
          <p:cNvPr id="5" name="Titel 4"/>
          <p:cNvSpPr>
            <a:spLocks noGrp="1"/>
          </p:cNvSpPr>
          <p:nvPr>
            <p:ph type="title"/>
          </p:nvPr>
        </p:nvSpPr>
        <p:spPr/>
        <p:txBody>
          <a:bodyPr/>
          <a:lstStyle/>
          <a:p>
            <a:r>
              <a:rPr lang="en-US" noProof="0" dirty="0"/>
              <a:t>XTS Modules</a:t>
            </a:r>
            <a:endParaRPr lang="de-DE" noProof="0" dirty="0"/>
          </a:p>
        </p:txBody>
      </p:sp>
      <p:cxnSp>
        <p:nvCxnSpPr>
          <p:cNvPr id="20" name="Gewinkelte Verbindung 19"/>
          <p:cNvCxnSpPr>
            <a:cxnSpLocks/>
            <a:endCxn id="14" idx="0"/>
          </p:cNvCxnSpPr>
          <p:nvPr/>
        </p:nvCxnSpPr>
        <p:spPr>
          <a:xfrm>
            <a:off x="3451347" y="1826800"/>
            <a:ext cx="915365" cy="1242160"/>
          </a:xfrm>
          <a:prstGeom prst="bentConnector2">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Gerader Verbinder 24"/>
          <p:cNvCxnSpPr>
            <a:cxnSpLocks/>
            <a:stCxn id="19" idx="3"/>
          </p:cNvCxnSpPr>
          <p:nvPr/>
        </p:nvCxnSpPr>
        <p:spPr>
          <a:xfrm>
            <a:off x="7721988" y="1754792"/>
            <a:ext cx="1828488" cy="9808"/>
          </a:xfrm>
          <a:prstGeom prst="line">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Gerader Verbinder 26"/>
          <p:cNvCxnSpPr>
            <a:cxnSpLocks/>
            <a:stCxn id="21" idx="3"/>
          </p:cNvCxnSpPr>
          <p:nvPr/>
        </p:nvCxnSpPr>
        <p:spPr>
          <a:xfrm>
            <a:off x="8760288" y="2626032"/>
            <a:ext cx="790188" cy="0"/>
          </a:xfrm>
          <a:prstGeom prst="line">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Gewinkelte Verbindung 10"/>
          <p:cNvCxnSpPr>
            <a:cxnSpLocks/>
            <a:endCxn id="18" idx="1"/>
          </p:cNvCxnSpPr>
          <p:nvPr/>
        </p:nvCxnSpPr>
        <p:spPr>
          <a:xfrm rot="16200000" flipH="1">
            <a:off x="1343987" y="5079783"/>
            <a:ext cx="623409" cy="421674"/>
          </a:xfrm>
          <a:prstGeom prst="bentConnector2">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hteck 13"/>
          <p:cNvSpPr/>
          <p:nvPr/>
        </p:nvSpPr>
        <p:spPr>
          <a:xfrm>
            <a:off x="4294704" y="3068960"/>
            <a:ext cx="144016" cy="144016"/>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endParaRPr lang="de-DE" dirty="0">
              <a:solidFill>
                <a:schemeClr val="bg1"/>
              </a:solidFill>
              <a:latin typeface="Arial" pitchFamily="34" charset="0"/>
              <a:cs typeface="Arial" pitchFamily="34" charset="0"/>
            </a:endParaRPr>
          </a:p>
        </p:txBody>
      </p:sp>
      <p:sp>
        <p:nvSpPr>
          <p:cNvPr id="18" name="Rechteck 17"/>
          <p:cNvSpPr>
            <a:spLocks noChangeAspect="1"/>
          </p:cNvSpPr>
          <p:nvPr/>
        </p:nvSpPr>
        <p:spPr>
          <a:xfrm>
            <a:off x="1866528" y="5530325"/>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dirty="0">
              <a:solidFill>
                <a:schemeClr val="bg1"/>
              </a:solidFill>
              <a:latin typeface="Arial" pitchFamily="34" charset="0"/>
              <a:cs typeface="Arial" pitchFamily="34" charset="0"/>
            </a:endParaRPr>
          </a:p>
        </p:txBody>
      </p:sp>
      <p:sp>
        <p:nvSpPr>
          <p:cNvPr id="19" name="Rechteck 18"/>
          <p:cNvSpPr>
            <a:spLocks noChangeAspect="1"/>
          </p:cNvSpPr>
          <p:nvPr/>
        </p:nvSpPr>
        <p:spPr>
          <a:xfrm>
            <a:off x="7577988" y="1682792"/>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endParaRPr lang="de-DE" dirty="0">
              <a:solidFill>
                <a:schemeClr val="bg1"/>
              </a:solidFill>
              <a:latin typeface="Arial" pitchFamily="34" charset="0"/>
              <a:cs typeface="Arial" pitchFamily="34" charset="0"/>
            </a:endParaRPr>
          </a:p>
        </p:txBody>
      </p:sp>
      <p:sp>
        <p:nvSpPr>
          <p:cNvPr id="21" name="Rechteck 20"/>
          <p:cNvSpPr>
            <a:spLocks noChangeAspect="1"/>
          </p:cNvSpPr>
          <p:nvPr/>
        </p:nvSpPr>
        <p:spPr>
          <a:xfrm>
            <a:off x="8616288" y="2554032"/>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endParaRPr lang="de-DE" dirty="0">
              <a:solidFill>
                <a:schemeClr val="bg1"/>
              </a:solidFill>
              <a:latin typeface="Arial" pitchFamily="34" charset="0"/>
              <a:cs typeface="Arial" pitchFamily="34" charset="0"/>
            </a:endParaRPr>
          </a:p>
        </p:txBody>
      </p:sp>
      <p:cxnSp>
        <p:nvCxnSpPr>
          <p:cNvPr id="30" name="Gerader Verbinder 29">
            <a:extLst>
              <a:ext uri="{FF2B5EF4-FFF2-40B4-BE49-F238E27FC236}">
                <a16:creationId xmlns:a16="http://schemas.microsoft.com/office/drawing/2014/main" id="{B414A50F-0B5F-4D9B-847A-B20BE16BA487}"/>
              </a:ext>
            </a:extLst>
          </p:cNvPr>
          <p:cNvCxnSpPr>
            <a:cxnSpLocks/>
          </p:cNvCxnSpPr>
          <p:nvPr/>
        </p:nvCxnSpPr>
        <p:spPr>
          <a:xfrm>
            <a:off x="4367808" y="2797981"/>
            <a:ext cx="1152136" cy="0"/>
          </a:xfrm>
          <a:prstGeom prst="line">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F5A5DF6B-CF11-4EC0-80DF-9B264B39694D}"/>
              </a:ext>
            </a:extLst>
          </p:cNvPr>
          <p:cNvSpPr>
            <a:spLocks noChangeAspect="1"/>
          </p:cNvSpPr>
          <p:nvPr/>
        </p:nvSpPr>
        <p:spPr>
          <a:xfrm>
            <a:off x="5447944" y="2735506"/>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endParaRPr lang="de-DE" dirty="0">
              <a:solidFill>
                <a:schemeClr val="bg1"/>
              </a:solidFill>
              <a:latin typeface="Arial" pitchFamily="34" charset="0"/>
              <a:cs typeface="Arial" pitchFamily="34" charset="0"/>
            </a:endParaRPr>
          </a:p>
        </p:txBody>
      </p:sp>
      <p:sp>
        <p:nvSpPr>
          <p:cNvPr id="26" name="Rechteck 25">
            <a:extLst>
              <a:ext uri="{FF2B5EF4-FFF2-40B4-BE49-F238E27FC236}">
                <a16:creationId xmlns:a16="http://schemas.microsoft.com/office/drawing/2014/main" id="{4D520B6D-4638-4E05-A747-79DF5A94E135}"/>
              </a:ext>
            </a:extLst>
          </p:cNvPr>
          <p:cNvSpPr/>
          <p:nvPr/>
        </p:nvSpPr>
        <p:spPr>
          <a:xfrm>
            <a:off x="983432" y="1503634"/>
            <a:ext cx="2467915" cy="646331"/>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dirty="0">
                <a:solidFill>
                  <a:schemeClr val="tx1"/>
                </a:solidFill>
                <a:latin typeface="Arial" pitchFamily="34" charset="0"/>
                <a:cs typeface="Arial" pitchFamily="34" charset="0"/>
              </a:rPr>
              <a:t>Straight and</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curved motor module</a:t>
            </a:r>
          </a:p>
        </p:txBody>
      </p:sp>
      <p:sp>
        <p:nvSpPr>
          <p:cNvPr id="28" name="Rechteck 27">
            <a:extLst>
              <a:ext uri="{FF2B5EF4-FFF2-40B4-BE49-F238E27FC236}">
                <a16:creationId xmlns:a16="http://schemas.microsoft.com/office/drawing/2014/main" id="{503B49FE-4628-4029-859E-8B13BAE2B46E}"/>
              </a:ext>
            </a:extLst>
          </p:cNvPr>
          <p:cNvSpPr/>
          <p:nvPr/>
        </p:nvSpPr>
        <p:spPr>
          <a:xfrm>
            <a:off x="304917" y="3778587"/>
            <a:ext cx="2279874" cy="1200329"/>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pPr>
              <a:buFont typeface="Wingdings" panose="05000000000000000000" pitchFamily="2" charset="2"/>
              <a:buNone/>
            </a:pPr>
            <a:r>
              <a:rPr lang="en-us" dirty="0">
                <a:solidFill>
                  <a:schemeClr val="tx1"/>
                </a:solidFill>
                <a:latin typeface="Arial" pitchFamily="34" charset="0"/>
                <a:cs typeface="Arial" pitchFamily="34" charset="0"/>
              </a:rPr>
              <a:t>Industrial PC with</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TwinCAT NC PTP,</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TwinCAT XTS Extension</a:t>
            </a:r>
          </a:p>
        </p:txBody>
      </p:sp>
      <p:sp>
        <p:nvSpPr>
          <p:cNvPr id="29" name="Rechteck 28">
            <a:extLst>
              <a:ext uri="{FF2B5EF4-FFF2-40B4-BE49-F238E27FC236}">
                <a16:creationId xmlns:a16="http://schemas.microsoft.com/office/drawing/2014/main" id="{9F8C3237-8DB6-4709-A739-6C2BE6B79818}"/>
              </a:ext>
            </a:extLst>
          </p:cNvPr>
          <p:cNvSpPr/>
          <p:nvPr/>
        </p:nvSpPr>
        <p:spPr>
          <a:xfrm>
            <a:off x="9550476" y="1570126"/>
            <a:ext cx="2245284" cy="369332"/>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a:solidFill>
                  <a:schemeClr val="tx1"/>
                </a:solidFill>
                <a:latin typeface="Arial" pitchFamily="34" charset="0"/>
                <a:cs typeface="Arial" pitchFamily="34" charset="0"/>
              </a:rPr>
              <a:t>Mover</a:t>
            </a:r>
          </a:p>
        </p:txBody>
      </p:sp>
      <p:sp>
        <p:nvSpPr>
          <p:cNvPr id="32" name="Rechteck 31">
            <a:extLst>
              <a:ext uri="{FF2B5EF4-FFF2-40B4-BE49-F238E27FC236}">
                <a16:creationId xmlns:a16="http://schemas.microsoft.com/office/drawing/2014/main" id="{A3581706-886C-424F-9722-03609987D760}"/>
              </a:ext>
            </a:extLst>
          </p:cNvPr>
          <p:cNvSpPr/>
          <p:nvPr/>
        </p:nvSpPr>
        <p:spPr>
          <a:xfrm>
            <a:off x="9550476" y="2441366"/>
            <a:ext cx="2245284" cy="369332"/>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a:solidFill>
                  <a:schemeClr val="tx1"/>
                </a:solidFill>
                <a:latin typeface="Arial" pitchFamily="34" charset="0"/>
                <a:cs typeface="Arial" pitchFamily="34" charset="0"/>
              </a:rPr>
              <a:t>Guide rail</a:t>
            </a:r>
          </a:p>
        </p:txBody>
      </p:sp>
    </p:spTree>
    <p:extLst>
      <p:ext uri="{BB962C8B-B14F-4D97-AF65-F5344CB8AC3E}">
        <p14:creationId xmlns:p14="http://schemas.microsoft.com/office/powerpoint/2010/main" val="987836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Bildplatzhalter 6">
            <a:extLst>
              <a:ext uri="{FF2B5EF4-FFF2-40B4-BE49-F238E27FC236}">
                <a16:creationId xmlns:a16="http://schemas.microsoft.com/office/drawing/2014/main" id="{77F7B4C5-E249-42BA-8BA8-1B2077CBFE0A}"/>
              </a:ext>
            </a:extLst>
          </p:cNvPr>
          <p:cNvPicPr>
            <a:picLocks noGrp="1" noChangeAspect="1"/>
          </p:cNvPicPr>
          <p:nvPr>
            <p:ph type="pic" sz="quarter" idx="14"/>
          </p:nvPr>
        </p:nvPicPr>
        <p:blipFill>
          <a:blip r:embed="rId2"/>
          <a:srcRect t="10" b="10"/>
          <a:stretch>
            <a:fillRect/>
          </a:stretch>
        </p:blipFill>
        <p:spPr>
          <a:xfrm>
            <a:off x="0" y="1090613"/>
            <a:ext cx="12199938" cy="5767387"/>
          </a:xfrm>
        </p:spPr>
      </p:pic>
      <p:sp>
        <p:nvSpPr>
          <p:cNvPr id="5" name="Titel 4"/>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XTS motor module</a:t>
            </a:r>
            <a:endParaRPr lang="de-DE" noProof="0" dirty="0"/>
          </a:p>
        </p:txBody>
      </p:sp>
      <p:cxnSp>
        <p:nvCxnSpPr>
          <p:cNvPr id="20" name="Gewinkelte Verbindung 19"/>
          <p:cNvCxnSpPr>
            <a:cxnSpLocks/>
            <a:stCxn id="17" idx="3"/>
            <a:endCxn id="14" idx="0"/>
          </p:cNvCxnSpPr>
          <p:nvPr/>
        </p:nvCxnSpPr>
        <p:spPr>
          <a:xfrm>
            <a:off x="3451347" y="1826800"/>
            <a:ext cx="915365" cy="1242160"/>
          </a:xfrm>
          <a:prstGeom prst="bentConnector2">
            <a:avLst/>
          </a:prstGeom>
          <a:ln w="19050">
            <a:solidFill>
              <a:schemeClr val="accent4"/>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Gerader Verbinder 24"/>
          <p:cNvCxnSpPr>
            <a:cxnSpLocks/>
            <a:stCxn id="19" idx="3"/>
          </p:cNvCxnSpPr>
          <p:nvPr/>
        </p:nvCxnSpPr>
        <p:spPr>
          <a:xfrm>
            <a:off x="7721988" y="1754792"/>
            <a:ext cx="1828488" cy="9808"/>
          </a:xfrm>
          <a:prstGeom prst="line">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Gerader Verbinder 26"/>
          <p:cNvCxnSpPr>
            <a:cxnSpLocks/>
            <a:stCxn id="21" idx="3"/>
            <a:endCxn id="24" idx="1"/>
          </p:cNvCxnSpPr>
          <p:nvPr/>
        </p:nvCxnSpPr>
        <p:spPr>
          <a:xfrm>
            <a:off x="8760288" y="2626032"/>
            <a:ext cx="790188" cy="0"/>
          </a:xfrm>
          <a:prstGeom prst="line">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Gewinkelte Verbindung 10"/>
          <p:cNvCxnSpPr>
            <a:cxnSpLocks/>
            <a:stCxn id="16" idx="2"/>
            <a:endCxn id="18" idx="1"/>
          </p:cNvCxnSpPr>
          <p:nvPr/>
        </p:nvCxnSpPr>
        <p:spPr>
          <a:xfrm rot="16200000" flipH="1">
            <a:off x="1343987" y="5079783"/>
            <a:ext cx="623409" cy="421674"/>
          </a:xfrm>
          <a:prstGeom prst="bentConnector2">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hteck 13"/>
          <p:cNvSpPr/>
          <p:nvPr/>
        </p:nvSpPr>
        <p:spPr>
          <a:xfrm>
            <a:off x="4294704" y="3068960"/>
            <a:ext cx="144016" cy="144016"/>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lstStyle/>
          <a:p>
            <a:endParaRPr lang="de-DE" sz="2000" dirty="0">
              <a:solidFill>
                <a:schemeClr val="bg1"/>
              </a:solidFill>
              <a:latin typeface="Arial" pitchFamily="34" charset="0"/>
              <a:cs typeface="Arial" pitchFamily="34" charset="0"/>
            </a:endParaRPr>
          </a:p>
        </p:txBody>
      </p:sp>
      <p:sp>
        <p:nvSpPr>
          <p:cNvPr id="17" name="Rechteck 16"/>
          <p:cNvSpPr/>
          <p:nvPr/>
        </p:nvSpPr>
        <p:spPr>
          <a:xfrm>
            <a:off x="983432" y="1503634"/>
            <a:ext cx="2467915" cy="646331"/>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dirty="0">
                <a:solidFill>
                  <a:schemeClr val="bg1"/>
                </a:solidFill>
                <a:latin typeface="Arial" pitchFamily="34" charset="0"/>
                <a:cs typeface="Arial" pitchFamily="34" charset="0"/>
              </a:rPr>
              <a:t>Straight and</a:t>
            </a:r>
            <a:br>
              <a:rPr lang="en-US" dirty="0">
                <a:solidFill>
                  <a:schemeClr val="bg1"/>
                </a:solidFill>
                <a:latin typeface="Arial" pitchFamily="34" charset="0"/>
                <a:cs typeface="Arial" pitchFamily="34" charset="0"/>
              </a:rPr>
            </a:br>
            <a:r>
              <a:rPr lang="en-US">
                <a:solidFill>
                  <a:schemeClr val="bg1"/>
                </a:solidFill>
                <a:latin typeface="Arial" pitchFamily="34" charset="0"/>
                <a:cs typeface="Arial" pitchFamily="34" charset="0"/>
              </a:rPr>
              <a:t>curved motor module</a:t>
            </a:r>
            <a:endParaRPr lang="en-US" dirty="0">
              <a:solidFill>
                <a:schemeClr val="bg1"/>
              </a:solidFill>
              <a:latin typeface="Arial" pitchFamily="34" charset="0"/>
              <a:cs typeface="Arial" pitchFamily="34" charset="0"/>
            </a:endParaRPr>
          </a:p>
        </p:txBody>
      </p:sp>
      <p:sp>
        <p:nvSpPr>
          <p:cNvPr id="18" name="Rechteck 17"/>
          <p:cNvSpPr>
            <a:spLocks noChangeAspect="1"/>
          </p:cNvSpPr>
          <p:nvPr/>
        </p:nvSpPr>
        <p:spPr>
          <a:xfrm>
            <a:off x="1866528" y="5530325"/>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dirty="0">
              <a:solidFill>
                <a:schemeClr val="bg1"/>
              </a:solidFill>
              <a:latin typeface="Arial" pitchFamily="34" charset="0"/>
              <a:cs typeface="Arial" pitchFamily="34" charset="0"/>
            </a:endParaRPr>
          </a:p>
        </p:txBody>
      </p:sp>
      <p:sp>
        <p:nvSpPr>
          <p:cNvPr id="19" name="Rechteck 18"/>
          <p:cNvSpPr>
            <a:spLocks noChangeAspect="1"/>
          </p:cNvSpPr>
          <p:nvPr/>
        </p:nvSpPr>
        <p:spPr>
          <a:xfrm>
            <a:off x="7577988" y="1682792"/>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endParaRPr lang="de-DE" dirty="0">
              <a:solidFill>
                <a:schemeClr val="bg1"/>
              </a:solidFill>
              <a:latin typeface="Arial" pitchFamily="34" charset="0"/>
              <a:cs typeface="Arial" pitchFamily="34" charset="0"/>
            </a:endParaRPr>
          </a:p>
        </p:txBody>
      </p:sp>
      <p:sp>
        <p:nvSpPr>
          <p:cNvPr id="21" name="Rechteck 20"/>
          <p:cNvSpPr>
            <a:spLocks noChangeAspect="1"/>
          </p:cNvSpPr>
          <p:nvPr/>
        </p:nvSpPr>
        <p:spPr>
          <a:xfrm>
            <a:off x="8616288" y="2554032"/>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endParaRPr lang="de-DE" dirty="0">
              <a:solidFill>
                <a:schemeClr val="bg1"/>
              </a:solidFill>
              <a:latin typeface="Arial" pitchFamily="34" charset="0"/>
              <a:cs typeface="Arial" pitchFamily="34" charset="0"/>
            </a:endParaRPr>
          </a:p>
        </p:txBody>
      </p:sp>
      <p:sp>
        <p:nvSpPr>
          <p:cNvPr id="16" name="Rechteck 15"/>
          <p:cNvSpPr/>
          <p:nvPr/>
        </p:nvSpPr>
        <p:spPr>
          <a:xfrm>
            <a:off x="304917" y="3778587"/>
            <a:ext cx="2279874" cy="1200329"/>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pPr>
              <a:buFont typeface="Wingdings" panose="05000000000000000000" pitchFamily="2" charset="2"/>
              <a:buNone/>
            </a:pPr>
            <a:r>
              <a:rPr lang="en-US" dirty="0">
                <a:solidFill>
                  <a:schemeClr val="tx1"/>
                </a:solidFill>
                <a:latin typeface="Arial" pitchFamily="34" charset="0"/>
                <a:cs typeface="Arial" pitchFamily="34" charset="0"/>
              </a:rPr>
              <a:t>Industrial PC with</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TwinCAT NC PTP,</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TwinCAT XTS Extension</a:t>
            </a:r>
          </a:p>
        </p:txBody>
      </p:sp>
      <p:sp>
        <p:nvSpPr>
          <p:cNvPr id="23" name="Rechteck 22"/>
          <p:cNvSpPr/>
          <p:nvPr/>
        </p:nvSpPr>
        <p:spPr>
          <a:xfrm>
            <a:off x="9550476" y="1570126"/>
            <a:ext cx="2245284" cy="369332"/>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dirty="0">
                <a:solidFill>
                  <a:schemeClr val="tx1"/>
                </a:solidFill>
                <a:latin typeface="Arial" pitchFamily="34" charset="0"/>
                <a:cs typeface="Arial" pitchFamily="34" charset="0"/>
              </a:rPr>
              <a:t>Mover</a:t>
            </a:r>
          </a:p>
        </p:txBody>
      </p:sp>
      <p:sp>
        <p:nvSpPr>
          <p:cNvPr id="24" name="Rechteck 23"/>
          <p:cNvSpPr/>
          <p:nvPr/>
        </p:nvSpPr>
        <p:spPr>
          <a:xfrm>
            <a:off x="9550476" y="2441366"/>
            <a:ext cx="2245284" cy="369332"/>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dirty="0">
                <a:solidFill>
                  <a:schemeClr val="tx1"/>
                </a:solidFill>
                <a:latin typeface="Arial" pitchFamily="34" charset="0"/>
                <a:cs typeface="Arial" pitchFamily="34" charset="0"/>
              </a:rPr>
              <a:t>Guide rail</a:t>
            </a:r>
          </a:p>
        </p:txBody>
      </p:sp>
      <p:cxnSp>
        <p:nvCxnSpPr>
          <p:cNvPr id="30" name="Gerader Verbinder 29">
            <a:extLst>
              <a:ext uri="{FF2B5EF4-FFF2-40B4-BE49-F238E27FC236}">
                <a16:creationId xmlns:a16="http://schemas.microsoft.com/office/drawing/2014/main" id="{B414A50F-0B5F-4D9B-847A-B20BE16BA487}"/>
              </a:ext>
            </a:extLst>
          </p:cNvPr>
          <p:cNvCxnSpPr>
            <a:cxnSpLocks/>
          </p:cNvCxnSpPr>
          <p:nvPr/>
        </p:nvCxnSpPr>
        <p:spPr>
          <a:xfrm>
            <a:off x="4367808" y="2797981"/>
            <a:ext cx="1152136" cy="0"/>
          </a:xfrm>
          <a:prstGeom prst="line">
            <a:avLst/>
          </a:prstGeom>
          <a:ln w="19050">
            <a:solidFill>
              <a:schemeClr val="accent4"/>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F5A5DF6B-CF11-4EC0-80DF-9B264B39694D}"/>
              </a:ext>
            </a:extLst>
          </p:cNvPr>
          <p:cNvSpPr>
            <a:spLocks noChangeAspect="1"/>
          </p:cNvSpPr>
          <p:nvPr/>
        </p:nvSpPr>
        <p:spPr>
          <a:xfrm>
            <a:off x="5447944" y="2735506"/>
            <a:ext cx="144000" cy="144000"/>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lstStyle/>
          <a:p>
            <a:endParaRPr lang="de-DE" sz="20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175282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Bildplatzhalter 25">
            <a:extLst>
              <a:ext uri="{FF2B5EF4-FFF2-40B4-BE49-F238E27FC236}">
                <a16:creationId xmlns:a16="http://schemas.microsoft.com/office/drawing/2014/main" id="{9382EFC3-44E7-451E-B417-6EAD1F16FEE1}"/>
              </a:ext>
            </a:extLst>
          </p:cNvPr>
          <p:cNvPicPr>
            <a:picLocks noGrp="1" noChangeAspect="1"/>
          </p:cNvPicPr>
          <p:nvPr>
            <p:ph type="pic" sz="quarter" idx="11"/>
          </p:nvPr>
        </p:nvPicPr>
        <p:blipFill>
          <a:blip r:embed="rId3"/>
          <a:srcRect l="25005" r="25005"/>
          <a:stretch>
            <a:fillRect/>
          </a:stretch>
        </p:blipFill>
        <p:spPr/>
      </p:pic>
      <p:pic>
        <p:nvPicPr>
          <p:cNvPr id="11" name="Bildplatzhalter 10">
            <a:extLst>
              <a:ext uri="{FF2B5EF4-FFF2-40B4-BE49-F238E27FC236}">
                <a16:creationId xmlns:a16="http://schemas.microsoft.com/office/drawing/2014/main" id="{6A938F13-70B3-4DF5-8A15-D49B4969D788}"/>
              </a:ext>
            </a:extLst>
          </p:cNvPr>
          <p:cNvPicPr>
            <a:picLocks noGrp="1" noChangeAspect="1"/>
          </p:cNvPicPr>
          <p:nvPr>
            <p:ph type="pic" sz="quarter" idx="10"/>
          </p:nvPr>
        </p:nvPicPr>
        <p:blipFill>
          <a:blip r:embed="rId4"/>
          <a:srcRect l="24998" r="24998"/>
          <a:stretch>
            <a:fillRect/>
          </a:stretch>
        </p:blipFill>
        <p:spPr/>
      </p:pic>
      <p:sp>
        <p:nvSpPr>
          <p:cNvPr id="14" name="Titel 13">
            <a:extLst>
              <a:ext uri="{FF2B5EF4-FFF2-40B4-BE49-F238E27FC236}">
                <a16:creationId xmlns:a16="http://schemas.microsoft.com/office/drawing/2014/main" id="{60B789AC-7678-4EF4-9012-34E31D7A37DD}"/>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XTS motor module</a:t>
            </a:r>
            <a:endParaRPr lang="de-DE" dirty="0"/>
          </a:p>
        </p:txBody>
      </p:sp>
      <p:sp>
        <p:nvSpPr>
          <p:cNvPr id="8" name="Rectangle 28">
            <a:extLst>
              <a:ext uri="{FF2B5EF4-FFF2-40B4-BE49-F238E27FC236}">
                <a16:creationId xmlns:a16="http://schemas.microsoft.com/office/drawing/2014/main" id="{3FF460EF-DDD5-4A03-9D8E-6D9C96CE2BC9}"/>
              </a:ext>
            </a:extLst>
          </p:cNvPr>
          <p:cNvSpPr/>
          <p:nvPr/>
        </p:nvSpPr>
        <p:spPr>
          <a:xfrm>
            <a:off x="8184232" y="5475600"/>
            <a:ext cx="3672000"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R="0" defTabSz="914400" rtl="0" eaLnBrk="1" fontAlgn="auto" latinLnBrk="0" hangingPunct="1">
              <a:lnSpc>
                <a:spcPct val="100000"/>
              </a:lnSpc>
              <a:spcBef>
                <a:spcPts val="600"/>
              </a:spcBef>
              <a:spcAft>
                <a:spcPts val="0"/>
              </a:spcAft>
              <a:buClrTx/>
              <a:buSzTx/>
              <a:tabLst/>
            </a:pPr>
            <a:r>
              <a:rPr lang="en-us" b="1" baseline="0" dirty="0">
                <a:solidFill>
                  <a:schemeClr val="bg1"/>
                </a:solidFill>
                <a:latin typeface="+mj-lt"/>
                <a:ea typeface="+mn-ea"/>
                <a:cs typeface="Arial" pitchFamily="34" charset="0"/>
              </a:rPr>
              <a:t>Fully integrated</a:t>
            </a:r>
            <a:br>
              <a:rPr lang="en-us" baseline="0" dirty="0">
                <a:solidFill>
                  <a:schemeClr val="bg1"/>
                </a:solidFill>
                <a:latin typeface="+mj-lt"/>
                <a:ea typeface="+mn-ea"/>
                <a:cs typeface="Arial" pitchFamily="34" charset="0"/>
              </a:rPr>
            </a:br>
            <a:r>
              <a:rPr lang="en-us" dirty="0">
                <a:solidFill>
                  <a:schemeClr val="bg1"/>
                </a:solidFill>
                <a:latin typeface="+mj-lt"/>
                <a:cs typeface="Arial" pitchFamily="34" charset="0"/>
              </a:rPr>
              <a:t>i</a:t>
            </a:r>
            <a:r>
              <a:rPr lang="en-us" baseline="0" dirty="0">
                <a:solidFill>
                  <a:schemeClr val="bg1"/>
                </a:solidFill>
                <a:latin typeface="+mj-lt"/>
                <a:ea typeface="+mn-ea"/>
                <a:cs typeface="Arial" pitchFamily="34" charset="0"/>
              </a:rPr>
              <a:t>nterface for machine bed and guide rail</a:t>
            </a:r>
          </a:p>
        </p:txBody>
      </p:sp>
      <p:sp>
        <p:nvSpPr>
          <p:cNvPr id="9" name="Rectangle 28">
            <a:extLst>
              <a:ext uri="{FF2B5EF4-FFF2-40B4-BE49-F238E27FC236}">
                <a16:creationId xmlns:a16="http://schemas.microsoft.com/office/drawing/2014/main" id="{72A34601-4EC1-43F3-A6B8-4CCB083C681E}"/>
              </a:ext>
            </a:extLst>
          </p:cNvPr>
          <p:cNvSpPr/>
          <p:nvPr/>
        </p:nvSpPr>
        <p:spPr>
          <a:xfrm>
            <a:off x="372198" y="5475600"/>
            <a:ext cx="3672000"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R="0" defTabSz="914400" rtl="0" eaLnBrk="1" fontAlgn="auto" latinLnBrk="0" hangingPunct="1">
              <a:lnSpc>
                <a:spcPct val="100000"/>
              </a:lnSpc>
              <a:spcBef>
                <a:spcPts val="600"/>
              </a:spcBef>
              <a:spcAft>
                <a:spcPts val="0"/>
              </a:spcAft>
              <a:buClrTx/>
              <a:buSzTx/>
              <a:tabLst/>
            </a:pPr>
            <a:r>
              <a:rPr lang="en-us" b="1" baseline="0" dirty="0">
                <a:solidFill>
                  <a:schemeClr val="bg1"/>
                </a:solidFill>
                <a:latin typeface="+mj-lt"/>
                <a:ea typeface="+mn-ea"/>
                <a:cs typeface="Arial" pitchFamily="34" charset="0"/>
              </a:rPr>
              <a:t>Fully integrated</a:t>
            </a:r>
            <a:br>
              <a:rPr lang="en-us" baseline="0" dirty="0">
                <a:solidFill>
                  <a:schemeClr val="bg1"/>
                </a:solidFill>
                <a:latin typeface="+mj-lt"/>
                <a:ea typeface="+mn-ea"/>
                <a:cs typeface="Arial" pitchFamily="34" charset="0"/>
              </a:rPr>
            </a:br>
            <a:r>
              <a:rPr lang="en-us" dirty="0">
                <a:solidFill>
                  <a:schemeClr val="bg1"/>
                </a:solidFill>
                <a:latin typeface="+mj-lt"/>
                <a:cs typeface="Arial" pitchFamily="34" charset="0"/>
              </a:rPr>
              <a:t>motor function </a:t>
            </a:r>
            <a:r>
              <a:rPr lang="en-us" baseline="0" dirty="0">
                <a:solidFill>
                  <a:schemeClr val="bg1"/>
                </a:solidFill>
                <a:latin typeface="+mj-lt"/>
                <a:ea typeface="+mn-ea"/>
                <a:cs typeface="Arial" pitchFamily="34" charset="0"/>
              </a:rPr>
              <a:t>and multi-position detection</a:t>
            </a:r>
          </a:p>
        </p:txBody>
      </p:sp>
      <p:sp>
        <p:nvSpPr>
          <p:cNvPr id="10" name="Rectangle 28">
            <a:extLst>
              <a:ext uri="{FF2B5EF4-FFF2-40B4-BE49-F238E27FC236}">
                <a16:creationId xmlns:a16="http://schemas.microsoft.com/office/drawing/2014/main" id="{57774053-1017-49EC-900B-E7FD23C139C7}"/>
              </a:ext>
            </a:extLst>
          </p:cNvPr>
          <p:cNvSpPr/>
          <p:nvPr/>
        </p:nvSpPr>
        <p:spPr>
          <a:xfrm>
            <a:off x="4278215" y="5475600"/>
            <a:ext cx="3672000"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R="0" defTabSz="914400" rtl="0" eaLnBrk="1" fontAlgn="auto" latinLnBrk="0" hangingPunct="1">
              <a:lnSpc>
                <a:spcPct val="100000"/>
              </a:lnSpc>
              <a:spcBef>
                <a:spcPts val="600"/>
              </a:spcBef>
              <a:spcAft>
                <a:spcPts val="0"/>
              </a:spcAft>
              <a:buClrTx/>
              <a:buSzTx/>
              <a:tabLst/>
            </a:pPr>
            <a:r>
              <a:rPr lang="en-us" b="1" baseline="0" dirty="0">
                <a:solidFill>
                  <a:schemeClr val="bg1"/>
                </a:solidFill>
                <a:latin typeface="+mj-lt"/>
                <a:ea typeface="+mn-ea"/>
                <a:cs typeface="Arial" pitchFamily="34" charset="0"/>
              </a:rPr>
              <a:t>Fully integrated</a:t>
            </a:r>
            <a:br>
              <a:rPr lang="en-us" baseline="0" dirty="0">
                <a:solidFill>
                  <a:schemeClr val="bg1"/>
                </a:solidFill>
                <a:latin typeface="+mj-lt"/>
                <a:ea typeface="+mn-ea"/>
                <a:cs typeface="Arial" pitchFamily="34" charset="0"/>
              </a:rPr>
            </a:br>
            <a:r>
              <a:rPr lang="en-us" dirty="0">
                <a:solidFill>
                  <a:schemeClr val="bg1"/>
                </a:solidFill>
                <a:latin typeface="+mj-lt"/>
                <a:cs typeface="Arial" pitchFamily="34" charset="0"/>
              </a:rPr>
              <a:t>p</a:t>
            </a:r>
            <a:r>
              <a:rPr lang="en-us" baseline="0" dirty="0">
                <a:solidFill>
                  <a:schemeClr val="bg1"/>
                </a:solidFill>
                <a:latin typeface="+mj-lt"/>
                <a:ea typeface="+mn-ea"/>
                <a:cs typeface="Arial" pitchFamily="34" charset="0"/>
              </a:rPr>
              <a:t>ower supply and data communication</a:t>
            </a:r>
          </a:p>
        </p:txBody>
      </p:sp>
    </p:spTree>
    <p:extLst>
      <p:ext uri="{BB962C8B-B14F-4D97-AF65-F5344CB8AC3E}">
        <p14:creationId xmlns:p14="http://schemas.microsoft.com/office/powerpoint/2010/main" val="1734912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5" name="Bildplatzhalter 2"/>
          <p:cNvPicPr>
            <a:picLocks noChangeAspect="1"/>
          </p:cNvPicPr>
          <p:nvPr/>
        </p:nvPicPr>
        <p:blipFill rotWithShape="1">
          <a:blip r:embed="rId3">
            <a:extLst>
              <a:ext uri="{28A0092B-C50C-407E-A947-70E740481C1C}">
                <a14:useLocalDpi xmlns:a14="http://schemas.microsoft.com/office/drawing/2010/main" val="0"/>
              </a:ext>
            </a:extLst>
          </a:blip>
          <a:srcRect t="17" b="17"/>
          <a:stretch/>
        </p:blipFill>
        <p:spPr>
          <a:xfrm>
            <a:off x="0" y="1090800"/>
            <a:ext cx="12201600" cy="5767200"/>
          </a:xfrm>
          <a:prstGeom prst="rect">
            <a:avLst/>
          </a:prstGeom>
        </p:spPr>
      </p:pic>
      <p:sp>
        <p:nvSpPr>
          <p:cNvPr id="2" name="Titel 1"/>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XTS motor module</a:t>
            </a:r>
          </a:p>
        </p:txBody>
      </p:sp>
      <p:pic>
        <p:nvPicPr>
          <p:cNvPr id="1796" name="Grafik 1795"/>
          <p:cNvPicPr>
            <a:picLocks noChangeAspect="1"/>
          </p:cNvPicPr>
          <p:nvPr/>
        </p:nvPicPr>
        <p:blipFill rotWithShape="1">
          <a:blip r:embed="rId4">
            <a:extLst>
              <a:ext uri="{28A0092B-C50C-407E-A947-70E740481C1C}">
                <a14:useLocalDpi xmlns:a14="http://schemas.microsoft.com/office/drawing/2010/main" val="0"/>
              </a:ext>
            </a:extLst>
          </a:blip>
          <a:srcRect t="30016" b="5666"/>
          <a:stretch/>
        </p:blipFill>
        <p:spPr>
          <a:xfrm>
            <a:off x="1940063" y="1895849"/>
            <a:ext cx="7857899" cy="3789701"/>
          </a:xfrm>
          <a:prstGeom prst="rect">
            <a:avLst/>
          </a:prstGeom>
        </p:spPr>
      </p:pic>
      <p:sp>
        <p:nvSpPr>
          <p:cNvPr id="5" name="Textfeld 4"/>
          <p:cNvSpPr txBox="1"/>
          <p:nvPr/>
        </p:nvSpPr>
        <p:spPr>
          <a:xfrm>
            <a:off x="395000" y="1619508"/>
            <a:ext cx="2172454" cy="369332"/>
          </a:xfrm>
          <a:prstGeom prst="rect">
            <a:avLst/>
          </a:prstGeom>
          <a:noFill/>
        </p:spPr>
        <p:txBody>
          <a:bodyPr wrap="none" rtlCol="0">
            <a:spAutoFit/>
          </a:bodyPr>
          <a:lstStyle/>
          <a:p>
            <a:r>
              <a:rPr lang="en-GB"/>
              <a:t>motor, coil package</a:t>
            </a:r>
          </a:p>
        </p:txBody>
      </p:sp>
      <p:sp>
        <p:nvSpPr>
          <p:cNvPr id="1798" name="Textfeld 1797"/>
          <p:cNvSpPr txBox="1"/>
          <p:nvPr/>
        </p:nvSpPr>
        <p:spPr>
          <a:xfrm>
            <a:off x="360759" y="5048016"/>
            <a:ext cx="4032807" cy="646331"/>
          </a:xfrm>
          <a:prstGeom prst="rect">
            <a:avLst/>
          </a:prstGeom>
          <a:noFill/>
        </p:spPr>
        <p:txBody>
          <a:bodyPr wrap="square" rtlCol="0">
            <a:spAutoFit/>
          </a:bodyPr>
          <a:lstStyle/>
          <a:p>
            <a:r>
              <a:rPr lang="en-GB" dirty="0" err="1"/>
              <a:t>EtherCAT</a:t>
            </a:r>
            <a:r>
              <a:rPr lang="en-GB" dirty="0"/>
              <a:t> and power supply </a:t>
            </a:r>
          </a:p>
          <a:p>
            <a:r>
              <a:rPr lang="en-GB" dirty="0"/>
              <a:t>(control: 24 V DC, power: 48 V DC)</a:t>
            </a:r>
          </a:p>
        </p:txBody>
      </p:sp>
      <p:sp>
        <p:nvSpPr>
          <p:cNvPr id="1799" name="Textfeld 1798"/>
          <p:cNvSpPr txBox="1"/>
          <p:nvPr/>
        </p:nvSpPr>
        <p:spPr>
          <a:xfrm>
            <a:off x="9192345" y="1628800"/>
            <a:ext cx="2545680" cy="646331"/>
          </a:xfrm>
          <a:prstGeom prst="rect">
            <a:avLst/>
          </a:prstGeom>
          <a:noFill/>
        </p:spPr>
        <p:txBody>
          <a:bodyPr wrap="square" rtlCol="0">
            <a:spAutoFit/>
          </a:bodyPr>
          <a:lstStyle/>
          <a:p>
            <a:r>
              <a:rPr lang="en-GB" dirty="0"/>
              <a:t>mechanical interface for the guide rail</a:t>
            </a:r>
          </a:p>
        </p:txBody>
      </p:sp>
      <p:sp>
        <p:nvSpPr>
          <p:cNvPr id="1800" name="Textfeld 1799"/>
          <p:cNvSpPr txBox="1"/>
          <p:nvPr/>
        </p:nvSpPr>
        <p:spPr>
          <a:xfrm>
            <a:off x="8472264" y="5048016"/>
            <a:ext cx="3032932" cy="646331"/>
          </a:xfrm>
          <a:prstGeom prst="rect">
            <a:avLst/>
          </a:prstGeom>
          <a:noFill/>
        </p:spPr>
        <p:txBody>
          <a:bodyPr wrap="square" rtlCol="0">
            <a:spAutoFit/>
          </a:bodyPr>
          <a:lstStyle/>
          <a:p>
            <a:r>
              <a:rPr lang="en-GB" dirty="0"/>
              <a:t>power electronics and displacement measurement</a:t>
            </a:r>
          </a:p>
        </p:txBody>
      </p:sp>
      <p:sp>
        <p:nvSpPr>
          <p:cNvPr id="1801" name="Textfeld 1800"/>
          <p:cNvSpPr txBox="1"/>
          <p:nvPr/>
        </p:nvSpPr>
        <p:spPr>
          <a:xfrm>
            <a:off x="4816014" y="5048016"/>
            <a:ext cx="2864156" cy="646331"/>
          </a:xfrm>
          <a:prstGeom prst="rect">
            <a:avLst/>
          </a:prstGeom>
          <a:noFill/>
        </p:spPr>
        <p:txBody>
          <a:bodyPr wrap="square" rtlCol="0">
            <a:spAutoFit/>
          </a:bodyPr>
          <a:lstStyle/>
          <a:p>
            <a:r>
              <a:rPr lang="en-GB"/>
              <a:t>mechanical interface for the support structure</a:t>
            </a:r>
          </a:p>
        </p:txBody>
      </p:sp>
      <p:cxnSp>
        <p:nvCxnSpPr>
          <p:cNvPr id="1806" name="Gewinkelte Verbindung 1805"/>
          <p:cNvCxnSpPr>
            <a:cxnSpLocks/>
          </p:cNvCxnSpPr>
          <p:nvPr/>
        </p:nvCxnSpPr>
        <p:spPr>
          <a:xfrm>
            <a:off x="2567454" y="1807949"/>
            <a:ext cx="2366694" cy="740938"/>
          </a:xfrm>
          <a:prstGeom prst="bentConnector3">
            <a:avLst>
              <a:gd name="adj1" fmla="val 100063"/>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09" name="Gewinkelte Verbindung 1808"/>
          <p:cNvCxnSpPr>
            <a:cxnSpLocks/>
            <a:stCxn id="1799" idx="1"/>
          </p:cNvCxnSpPr>
          <p:nvPr/>
        </p:nvCxnSpPr>
        <p:spPr>
          <a:xfrm rot="10800000" flipV="1">
            <a:off x="7536169" y="1951966"/>
            <a:ext cx="1656177" cy="323162"/>
          </a:xfrm>
          <a:prstGeom prst="bentConnector3">
            <a:avLst>
              <a:gd name="adj1" fmla="val 99475"/>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12" name="Gewinkelte Verbindung 1811"/>
          <p:cNvCxnSpPr/>
          <p:nvPr/>
        </p:nvCxnSpPr>
        <p:spPr>
          <a:xfrm flipV="1">
            <a:off x="1775520" y="4221088"/>
            <a:ext cx="2088232" cy="826928"/>
          </a:xfrm>
          <a:prstGeom prst="bentConnector3">
            <a:avLst>
              <a:gd name="adj1" fmla="val -211"/>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15" name="Gerader Verbinder 1814"/>
          <p:cNvCxnSpPr/>
          <p:nvPr/>
        </p:nvCxnSpPr>
        <p:spPr>
          <a:xfrm flipV="1">
            <a:off x="6100800" y="4365104"/>
            <a:ext cx="0" cy="682912"/>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18" name="Gewinkelte Verbindung 1817"/>
          <p:cNvCxnSpPr/>
          <p:nvPr/>
        </p:nvCxnSpPr>
        <p:spPr>
          <a:xfrm>
            <a:off x="8040216" y="3429000"/>
            <a:ext cx="1757746" cy="1619016"/>
          </a:xfrm>
          <a:prstGeom prst="bentConnector3">
            <a:avLst>
              <a:gd name="adj1" fmla="val 99940"/>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44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pPr>
              <a:spcBef>
                <a:spcPts val="0"/>
              </a:spcBef>
              <a:defRPr/>
            </a:pPr>
            <a:r>
              <a:rPr lang="en-US" noProof="0" dirty="0"/>
              <a:t>power supply, EtherCAT</a:t>
            </a:r>
          </a:p>
          <a:p>
            <a:pPr marL="540900" lvl="1" indent="-342900">
              <a:spcBef>
                <a:spcPts val="0"/>
              </a:spcBef>
              <a:defRPr/>
            </a:pPr>
            <a:r>
              <a:rPr lang="en-US" noProof="0" dirty="0"/>
              <a:t>motor modules with/without supply cables</a:t>
            </a:r>
          </a:p>
          <a:p>
            <a:pPr marL="540900" lvl="1" indent="-342900">
              <a:spcBef>
                <a:spcPts val="0"/>
              </a:spcBef>
              <a:defRPr/>
            </a:pPr>
            <a:r>
              <a:rPr lang="en-US" noProof="0" dirty="0"/>
              <a:t>supply can be connected internally across motor modules</a:t>
            </a:r>
          </a:p>
          <a:p>
            <a:pPr marL="540900" lvl="1" indent="-342900">
              <a:spcBef>
                <a:spcPts val="0"/>
              </a:spcBef>
              <a:defRPr/>
            </a:pPr>
            <a:r>
              <a:rPr lang="en-US" noProof="0" dirty="0"/>
              <a:t>supply voltage in the protective low voltage range</a:t>
            </a:r>
          </a:p>
          <a:p>
            <a:pPr>
              <a:spcBef>
                <a:spcPts val="0"/>
              </a:spcBef>
              <a:defRPr/>
            </a:pPr>
            <a:r>
              <a:rPr lang="en-US" noProof="0" dirty="0"/>
              <a:t>power electronics</a:t>
            </a:r>
          </a:p>
          <a:p>
            <a:pPr marL="540900" lvl="1" indent="-342900">
              <a:spcBef>
                <a:spcPts val="0"/>
              </a:spcBef>
              <a:defRPr/>
            </a:pPr>
            <a:r>
              <a:rPr lang="en-US" noProof="0" dirty="0"/>
              <a:t>output stages integrated in coil package</a:t>
            </a:r>
          </a:p>
          <a:p>
            <a:pPr marL="540900" lvl="1" indent="-342900">
              <a:spcBef>
                <a:spcPts val="0"/>
              </a:spcBef>
              <a:defRPr/>
            </a:pPr>
            <a:r>
              <a:rPr lang="en-US" noProof="0" dirty="0"/>
              <a:t>temperature monitoring of output stage</a:t>
            </a:r>
          </a:p>
          <a:p>
            <a:pPr marL="540900" lvl="1" indent="-342900">
              <a:spcBef>
                <a:spcPts val="0"/>
              </a:spcBef>
              <a:defRPr/>
            </a:pPr>
            <a:r>
              <a:rPr lang="en-US" noProof="0" dirty="0"/>
              <a:t>temperature model of the coils for optimum peak load utilization </a:t>
            </a:r>
            <a:br>
              <a:rPr lang="en-US" noProof="0" dirty="0"/>
            </a:br>
            <a:r>
              <a:rPr lang="en-US" noProof="0" dirty="0"/>
              <a:t>(I²T model)</a:t>
            </a:r>
          </a:p>
        </p:txBody>
      </p:sp>
      <p:sp>
        <p:nvSpPr>
          <p:cNvPr id="3" name="Titel 2"/>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XTS motor module</a:t>
            </a:r>
          </a:p>
        </p:txBody>
      </p:sp>
      <p:pic>
        <p:nvPicPr>
          <p:cNvPr id="7" name="Bildplatzhalt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4" b="34"/>
          <a:stretch>
            <a:fillRect/>
          </a:stretch>
        </p:blipFill>
        <p:spPr/>
      </p:pic>
    </p:spTree>
    <p:extLst>
      <p:ext uri="{BB962C8B-B14F-4D97-AF65-F5344CB8AC3E}">
        <p14:creationId xmlns:p14="http://schemas.microsoft.com/office/powerpoint/2010/main" val="2416118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pPr>
              <a:spcBef>
                <a:spcPts val="0"/>
              </a:spcBef>
              <a:defRPr/>
            </a:pPr>
            <a:r>
              <a:rPr lang="en-US" noProof="0" dirty="0"/>
              <a:t>position feedback</a:t>
            </a:r>
          </a:p>
          <a:p>
            <a:pPr marL="540900" lvl="1" indent="-342900">
              <a:spcBef>
                <a:spcPts val="0"/>
              </a:spcBef>
              <a:defRPr/>
            </a:pPr>
            <a:r>
              <a:rPr lang="en-US" noProof="0" dirty="0"/>
              <a:t>non-contact position detection with an encoder flag attached to the mover</a:t>
            </a:r>
          </a:p>
          <a:p>
            <a:pPr marL="540900" lvl="1" indent="-342900">
              <a:spcBef>
                <a:spcPts val="0"/>
              </a:spcBef>
              <a:defRPr/>
            </a:pPr>
            <a:r>
              <a:rPr lang="en-US" noProof="0" dirty="0"/>
              <a:t>absolute accuracy of ± 0.25 mm</a:t>
            </a:r>
          </a:p>
          <a:p>
            <a:pPr marL="540900" lvl="1" indent="-342900">
              <a:spcBef>
                <a:spcPts val="0"/>
              </a:spcBef>
              <a:defRPr/>
            </a:pPr>
            <a:r>
              <a:rPr lang="en-US" noProof="0" dirty="0"/>
              <a:t>positions are available immediately after switching on</a:t>
            </a:r>
          </a:p>
          <a:p>
            <a:pPr marL="553600" lvl="2" indent="0">
              <a:spcBef>
                <a:spcPts val="0"/>
              </a:spcBef>
              <a:buNone/>
              <a:defRPr/>
            </a:pPr>
            <a:r>
              <a:rPr lang="en-US" noProof="0" dirty="0">
                <a:sym typeface="Wingdings" panose="05000000000000000000" pitchFamily="2" charset="2"/>
              </a:rPr>
              <a:t></a:t>
            </a:r>
            <a:r>
              <a:rPr lang="en-US" noProof="0" dirty="0"/>
              <a:t> no homing necessary</a:t>
            </a:r>
          </a:p>
          <a:p>
            <a:pPr marL="540900" lvl="1" indent="-342900">
              <a:spcBef>
                <a:spcPts val="0"/>
              </a:spcBef>
              <a:defRPr/>
            </a:pPr>
            <a:r>
              <a:rPr lang="en-US" noProof="0" dirty="0"/>
              <a:t>multi-position detection: no position restrictions even at the module limits</a:t>
            </a:r>
          </a:p>
          <a:p>
            <a:endParaRPr lang="en-US" noProof="0" dirty="0"/>
          </a:p>
        </p:txBody>
      </p:sp>
      <p:sp>
        <p:nvSpPr>
          <p:cNvPr id="3" name="Titel 2"/>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XTS motor module</a:t>
            </a:r>
          </a:p>
        </p:txBody>
      </p:sp>
      <p:pic>
        <p:nvPicPr>
          <p:cNvPr id="7" name="Bildplatzhalt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4" b="34"/>
          <a:stretch>
            <a:fillRect/>
          </a:stretch>
        </p:blipFill>
        <p:spPr/>
      </p:pic>
    </p:spTree>
    <p:extLst>
      <p:ext uri="{BB962C8B-B14F-4D97-AF65-F5344CB8AC3E}">
        <p14:creationId xmlns:p14="http://schemas.microsoft.com/office/powerpoint/2010/main" val="399106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F6FA9305-283E-44D4-B6FE-B00EDF83FBB9}"/>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XTS motor module</a:t>
            </a:r>
            <a:endParaRPr lang="de-DE" dirty="0"/>
          </a:p>
        </p:txBody>
      </p:sp>
      <p:pic>
        <p:nvPicPr>
          <p:cNvPr id="77" name="Bildplatzhalter 76">
            <a:extLst>
              <a:ext uri="{FF2B5EF4-FFF2-40B4-BE49-F238E27FC236}">
                <a16:creationId xmlns:a16="http://schemas.microsoft.com/office/drawing/2014/main" id="{E926983E-2359-461E-AA53-185F7527B64C}"/>
              </a:ext>
            </a:extLst>
          </p:cNvPr>
          <p:cNvPicPr>
            <a:picLocks noGrp="1" noChangeAspect="1"/>
          </p:cNvPicPr>
          <p:nvPr>
            <p:ph type="pic" sz="quarter" idx="10"/>
          </p:nvPr>
        </p:nvPicPr>
        <p:blipFill>
          <a:blip r:embed="rId2"/>
          <a:srcRect l="3" r="3"/>
          <a:stretch>
            <a:fillRect/>
          </a:stretch>
        </p:blipFill>
        <p:spPr/>
      </p:pic>
      <p:pic>
        <p:nvPicPr>
          <p:cNvPr id="81" name="Bildplatzhalter 80">
            <a:extLst>
              <a:ext uri="{FF2B5EF4-FFF2-40B4-BE49-F238E27FC236}">
                <a16:creationId xmlns:a16="http://schemas.microsoft.com/office/drawing/2014/main" id="{E7BC12DB-C855-4DF8-98DB-CE57DA604497}"/>
              </a:ext>
            </a:extLst>
          </p:cNvPr>
          <p:cNvPicPr>
            <a:picLocks noGrp="1" noChangeAspect="1"/>
          </p:cNvPicPr>
          <p:nvPr>
            <p:ph type="pic" sz="quarter" idx="11"/>
          </p:nvPr>
        </p:nvPicPr>
        <p:blipFill>
          <a:blip r:embed="rId3"/>
          <a:srcRect l="3" r="3"/>
          <a:stretch>
            <a:fillRect/>
          </a:stretch>
        </p:blipFill>
        <p:spPr/>
      </p:pic>
      <p:pic>
        <p:nvPicPr>
          <p:cNvPr id="85" name="Bildplatzhalter 84">
            <a:extLst>
              <a:ext uri="{FF2B5EF4-FFF2-40B4-BE49-F238E27FC236}">
                <a16:creationId xmlns:a16="http://schemas.microsoft.com/office/drawing/2014/main" id="{F498F8C3-82AB-4CC1-BB0F-15303C8D4A72}"/>
              </a:ext>
            </a:extLst>
          </p:cNvPr>
          <p:cNvPicPr>
            <a:picLocks noGrp="1" noChangeAspect="1"/>
          </p:cNvPicPr>
          <p:nvPr>
            <p:ph type="pic" sz="quarter" idx="12"/>
          </p:nvPr>
        </p:nvPicPr>
        <p:blipFill>
          <a:blip r:embed="rId4"/>
          <a:srcRect l="3" r="3"/>
          <a:stretch>
            <a:fillRect/>
          </a:stretch>
        </p:blipFill>
        <p:spPr/>
      </p:pic>
      <p:pic>
        <p:nvPicPr>
          <p:cNvPr id="89" name="Bildplatzhalter 88">
            <a:extLst>
              <a:ext uri="{FF2B5EF4-FFF2-40B4-BE49-F238E27FC236}">
                <a16:creationId xmlns:a16="http://schemas.microsoft.com/office/drawing/2014/main" id="{1B1E196E-6B12-40D2-9737-A13A630450AC}"/>
              </a:ext>
            </a:extLst>
          </p:cNvPr>
          <p:cNvPicPr>
            <a:picLocks noGrp="1" noChangeAspect="1"/>
          </p:cNvPicPr>
          <p:nvPr>
            <p:ph type="pic" sz="quarter" idx="13"/>
          </p:nvPr>
        </p:nvPicPr>
        <p:blipFill>
          <a:blip r:embed="rId5"/>
          <a:srcRect l="3" r="3"/>
          <a:stretch>
            <a:fillRect/>
          </a:stretch>
        </p:blipFill>
        <p:spPr/>
      </p:pic>
      <p:pic>
        <p:nvPicPr>
          <p:cNvPr id="97" name="Bildplatzhalter 96">
            <a:extLst>
              <a:ext uri="{FF2B5EF4-FFF2-40B4-BE49-F238E27FC236}">
                <a16:creationId xmlns:a16="http://schemas.microsoft.com/office/drawing/2014/main" id="{52C900B8-4A51-4D33-9B90-495F357F3653}"/>
              </a:ext>
            </a:extLst>
          </p:cNvPr>
          <p:cNvPicPr>
            <a:picLocks noGrp="1" noChangeAspect="1"/>
          </p:cNvPicPr>
          <p:nvPr>
            <p:ph type="pic" sz="quarter" idx="14"/>
          </p:nvPr>
        </p:nvPicPr>
        <p:blipFill>
          <a:blip r:embed="rId6"/>
          <a:srcRect l="3" r="3"/>
          <a:stretch>
            <a:fillRect/>
          </a:stretch>
        </p:blipFill>
        <p:spPr/>
      </p:pic>
      <p:pic>
        <p:nvPicPr>
          <p:cNvPr id="101" name="Bildplatzhalter 100">
            <a:extLst>
              <a:ext uri="{FF2B5EF4-FFF2-40B4-BE49-F238E27FC236}">
                <a16:creationId xmlns:a16="http://schemas.microsoft.com/office/drawing/2014/main" id="{0BBA1DB1-E54E-46BB-B78C-F725CE5F67F3}"/>
              </a:ext>
            </a:extLst>
          </p:cNvPr>
          <p:cNvPicPr>
            <a:picLocks noGrp="1" noChangeAspect="1"/>
          </p:cNvPicPr>
          <p:nvPr>
            <p:ph type="pic" sz="quarter" idx="15"/>
          </p:nvPr>
        </p:nvPicPr>
        <p:blipFill>
          <a:blip r:embed="rId7"/>
          <a:srcRect l="3" r="3"/>
          <a:stretch>
            <a:fillRect/>
          </a:stretch>
        </p:blipFill>
        <p:spPr/>
      </p:pic>
      <p:pic>
        <p:nvPicPr>
          <p:cNvPr id="105" name="Bildplatzhalter 104">
            <a:extLst>
              <a:ext uri="{FF2B5EF4-FFF2-40B4-BE49-F238E27FC236}">
                <a16:creationId xmlns:a16="http://schemas.microsoft.com/office/drawing/2014/main" id="{BBFD331E-731E-4C05-83DD-99E2E43432B1}"/>
              </a:ext>
            </a:extLst>
          </p:cNvPr>
          <p:cNvPicPr>
            <a:picLocks noGrp="1" noChangeAspect="1"/>
          </p:cNvPicPr>
          <p:nvPr>
            <p:ph type="pic" sz="quarter" idx="16"/>
          </p:nvPr>
        </p:nvPicPr>
        <p:blipFill>
          <a:blip r:embed="rId8"/>
          <a:srcRect l="3" r="3"/>
          <a:stretch>
            <a:fillRect/>
          </a:stretch>
        </p:blipFill>
        <p:spPr/>
      </p:pic>
      <p:pic>
        <p:nvPicPr>
          <p:cNvPr id="109" name="Bildplatzhalter 108">
            <a:extLst>
              <a:ext uri="{FF2B5EF4-FFF2-40B4-BE49-F238E27FC236}">
                <a16:creationId xmlns:a16="http://schemas.microsoft.com/office/drawing/2014/main" id="{A073AD40-D958-4E5E-B189-A36EEAF1DBAD}"/>
              </a:ext>
            </a:extLst>
          </p:cNvPr>
          <p:cNvPicPr>
            <a:picLocks noGrp="1" noChangeAspect="1"/>
          </p:cNvPicPr>
          <p:nvPr>
            <p:ph type="pic" sz="quarter" idx="17"/>
          </p:nvPr>
        </p:nvPicPr>
        <p:blipFill>
          <a:blip r:embed="rId9"/>
          <a:srcRect l="3" r="3"/>
          <a:stretch>
            <a:fillRect/>
          </a:stretch>
        </p:blipFill>
        <p:spPr/>
      </p:pic>
      <p:pic>
        <p:nvPicPr>
          <p:cNvPr id="113" name="Bildplatzhalter 112">
            <a:extLst>
              <a:ext uri="{FF2B5EF4-FFF2-40B4-BE49-F238E27FC236}">
                <a16:creationId xmlns:a16="http://schemas.microsoft.com/office/drawing/2014/main" id="{DA148406-16BC-4437-AA7E-844FD8697F35}"/>
              </a:ext>
            </a:extLst>
          </p:cNvPr>
          <p:cNvPicPr>
            <a:picLocks noGrp="1" noChangeAspect="1"/>
          </p:cNvPicPr>
          <p:nvPr>
            <p:ph type="pic" sz="quarter" idx="18"/>
          </p:nvPr>
        </p:nvPicPr>
        <p:blipFill>
          <a:blip r:embed="rId10"/>
          <a:srcRect l="3" r="3"/>
          <a:stretch>
            <a:fillRect/>
          </a:stretch>
        </p:blipFill>
        <p:spPr/>
      </p:pic>
    </p:spTree>
    <p:extLst>
      <p:ext uri="{BB962C8B-B14F-4D97-AF65-F5344CB8AC3E}">
        <p14:creationId xmlns:p14="http://schemas.microsoft.com/office/powerpoint/2010/main" val="2829979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7" b="17"/>
          <a:stretch>
            <a:fillRect/>
          </a:stretch>
        </p:blipFill>
        <p:spPr/>
      </p:pic>
      <p:sp>
        <p:nvSpPr>
          <p:cNvPr id="4" name="Titel 3"/>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XTS motor module / Other geometries</a:t>
            </a:r>
          </a:p>
        </p:txBody>
      </p:sp>
      <p:sp>
        <p:nvSpPr>
          <p:cNvPr id="433" name="Textfeld 432"/>
          <p:cNvSpPr txBox="1"/>
          <p:nvPr/>
        </p:nvSpPr>
        <p:spPr>
          <a:xfrm>
            <a:off x="773108" y="5273913"/>
            <a:ext cx="1866508" cy="1015663"/>
          </a:xfrm>
          <a:prstGeom prst="rect">
            <a:avLst/>
          </a:prstGeom>
          <a:noFill/>
        </p:spPr>
        <p:txBody>
          <a:bodyPr wrap="square" rtlCol="0">
            <a:spAutoFit/>
          </a:bodyPr>
          <a:lstStyle/>
          <a:p>
            <a:r>
              <a:rPr lang="en-GB" sz="2000" dirty="0"/>
              <a:t>180° curve (</a:t>
            </a:r>
            <a:r>
              <a:rPr lang="en-GB" sz="2000" dirty="0" err="1"/>
              <a:t>clothoid</a:t>
            </a:r>
            <a:r>
              <a:rPr lang="en-GB" sz="2000" dirty="0"/>
              <a:t>) </a:t>
            </a:r>
            <a:br>
              <a:rPr lang="en-GB" sz="2000" dirty="0"/>
            </a:br>
            <a:r>
              <a:rPr lang="en-GB" sz="2000" dirty="0"/>
              <a:t>in 500 mm</a:t>
            </a:r>
          </a:p>
        </p:txBody>
      </p:sp>
      <p:sp>
        <p:nvSpPr>
          <p:cNvPr id="4105" name="Textfeld 4104"/>
          <p:cNvSpPr txBox="1"/>
          <p:nvPr/>
        </p:nvSpPr>
        <p:spPr>
          <a:xfrm>
            <a:off x="6456040" y="5273913"/>
            <a:ext cx="2319336" cy="1015663"/>
          </a:xfrm>
          <a:prstGeom prst="rect">
            <a:avLst/>
          </a:prstGeom>
          <a:noFill/>
        </p:spPr>
        <p:txBody>
          <a:bodyPr wrap="square" rtlCol="0">
            <a:spAutoFit/>
          </a:bodyPr>
          <a:lstStyle/>
          <a:p>
            <a:r>
              <a:rPr lang="en-GB" sz="2000" dirty="0"/>
              <a:t>-22.5° curve </a:t>
            </a:r>
            <a:br>
              <a:rPr lang="en-GB" sz="2000" dirty="0"/>
            </a:br>
            <a:r>
              <a:rPr lang="en-GB" sz="2000" dirty="0"/>
              <a:t>in 250 mm for </a:t>
            </a:r>
            <a:br>
              <a:rPr lang="en-GB" sz="2000" dirty="0"/>
            </a:br>
            <a:r>
              <a:rPr lang="en-GB" sz="2000" dirty="0"/>
              <a:t>Ø 1273 mm</a:t>
            </a:r>
          </a:p>
        </p:txBody>
      </p:sp>
      <p:sp>
        <p:nvSpPr>
          <p:cNvPr id="4106" name="Textfeld 4105"/>
          <p:cNvSpPr txBox="1"/>
          <p:nvPr/>
        </p:nvSpPr>
        <p:spPr>
          <a:xfrm>
            <a:off x="3719736" y="5273913"/>
            <a:ext cx="2100457" cy="1015663"/>
          </a:xfrm>
          <a:prstGeom prst="rect">
            <a:avLst/>
          </a:prstGeom>
          <a:noFill/>
        </p:spPr>
        <p:txBody>
          <a:bodyPr wrap="square" rtlCol="0">
            <a:spAutoFit/>
          </a:bodyPr>
          <a:lstStyle/>
          <a:p>
            <a:r>
              <a:rPr lang="en-GB" sz="2000" dirty="0"/>
              <a:t>45° curve</a:t>
            </a:r>
            <a:br>
              <a:rPr lang="en-GB" sz="2000" dirty="0"/>
            </a:br>
            <a:r>
              <a:rPr lang="en-GB" sz="2000" dirty="0"/>
              <a:t>in 250 mm for </a:t>
            </a:r>
            <a:br>
              <a:rPr lang="en-GB" sz="2000" dirty="0"/>
            </a:br>
            <a:r>
              <a:rPr lang="en-GB" sz="2000" dirty="0"/>
              <a:t>Ø 637 mm</a:t>
            </a:r>
          </a:p>
        </p:txBody>
      </p:sp>
      <p:sp>
        <p:nvSpPr>
          <p:cNvPr id="636" name="Textfeld 635"/>
          <p:cNvSpPr txBox="1"/>
          <p:nvPr/>
        </p:nvSpPr>
        <p:spPr>
          <a:xfrm>
            <a:off x="9264352" y="5273913"/>
            <a:ext cx="2232248" cy="1015663"/>
          </a:xfrm>
          <a:prstGeom prst="rect">
            <a:avLst/>
          </a:prstGeom>
          <a:noFill/>
        </p:spPr>
        <p:txBody>
          <a:bodyPr wrap="square" rtlCol="0">
            <a:spAutoFit/>
          </a:bodyPr>
          <a:lstStyle/>
          <a:p>
            <a:r>
              <a:rPr lang="en-GB" sz="2000" dirty="0"/>
              <a:t>22.5° curve</a:t>
            </a:r>
            <a:br>
              <a:rPr lang="en-GB" sz="2000" dirty="0"/>
            </a:br>
            <a:r>
              <a:rPr lang="en-GB" sz="2000" dirty="0"/>
              <a:t>in 250 mm for </a:t>
            </a:r>
            <a:br>
              <a:rPr lang="en-GB" sz="2000" dirty="0"/>
            </a:br>
            <a:r>
              <a:rPr lang="en-GB" sz="2000" dirty="0"/>
              <a:t>Ø 1273 mm</a:t>
            </a:r>
          </a:p>
        </p:txBody>
      </p:sp>
    </p:spTree>
    <p:extLst>
      <p:ext uri="{BB962C8B-B14F-4D97-AF65-F5344CB8AC3E}">
        <p14:creationId xmlns:p14="http://schemas.microsoft.com/office/powerpoint/2010/main" val="3525156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noProof="0" dirty="0"/>
              <a:t>XTS Training</a:t>
            </a:r>
          </a:p>
        </p:txBody>
      </p:sp>
      <p:pic>
        <p:nvPicPr>
          <p:cNvPr id="5" name="Picture 3" descr="C:\Users\jessicagn.BECKHOFF\Desktop\XTS_rgb.jpg"/>
          <p:cNvPicPr>
            <a:picLocks noGrp="1" noChangeAspect="1" noChangeArrowheads="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9525" y="1090613"/>
            <a:ext cx="12201525" cy="5767387"/>
          </a:xfrm>
          <a:prstGeom prst="rect">
            <a:avLst/>
          </a:prstGeom>
          <a:noFill/>
          <a:ln w="9525">
            <a:noFill/>
            <a:miter lim="800000"/>
            <a:headEnd/>
            <a:tailEnd/>
          </a:ln>
        </p:spPr>
      </p:pic>
    </p:spTree>
    <p:extLst>
      <p:ext uri="{BB962C8B-B14F-4D97-AF65-F5344CB8AC3E}">
        <p14:creationId xmlns:p14="http://schemas.microsoft.com/office/powerpoint/2010/main" val="2731889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AC90BF9-8CCA-43C2-B9A5-118C9248BF25}"/>
              </a:ext>
            </a:extLst>
          </p:cNvPr>
          <p:cNvSpPr>
            <a:spLocks noGrp="1"/>
          </p:cNvSpPr>
          <p:nvPr>
            <p:ph type="title"/>
          </p:nvPr>
        </p:nvSpPr>
        <p:spPr>
          <a:xfrm>
            <a:off x="-1" y="112233"/>
            <a:ext cx="10137600" cy="967921"/>
          </a:xfrm>
        </p:spPr>
        <p:txBody>
          <a:bodyPr/>
          <a:lstStyle/>
          <a:p>
            <a:r>
              <a:rPr lang="en-US" dirty="0"/>
              <a:t>XTS Modules</a:t>
            </a:r>
            <a:br>
              <a:rPr lang="en-US" dirty="0"/>
            </a:br>
            <a:r>
              <a:rPr lang="en-US" dirty="0"/>
              <a:t>The XTS motor module /Flexible track layouts</a:t>
            </a:r>
            <a:endParaRPr lang="de-DE" dirty="0"/>
          </a:p>
        </p:txBody>
      </p:sp>
      <p:pic>
        <p:nvPicPr>
          <p:cNvPr id="9" name="Bildplatzhalter 8">
            <a:extLst>
              <a:ext uri="{FF2B5EF4-FFF2-40B4-BE49-F238E27FC236}">
                <a16:creationId xmlns:a16="http://schemas.microsoft.com/office/drawing/2014/main" id="{9830B02E-E52B-4243-8B23-8A02AA4980E2}"/>
              </a:ext>
            </a:extLst>
          </p:cNvPr>
          <p:cNvPicPr>
            <a:picLocks noGrp="1" noChangeAspect="1"/>
          </p:cNvPicPr>
          <p:nvPr>
            <p:ph type="pic" sz="quarter" idx="14"/>
          </p:nvPr>
        </p:nvPicPr>
        <p:blipFill>
          <a:blip r:embed="rId2"/>
          <a:srcRect t="10" b="10"/>
          <a:stretch>
            <a:fillRect/>
          </a:stretch>
        </p:blipFill>
        <p:spPr/>
      </p:pic>
    </p:spTree>
    <p:extLst>
      <p:ext uri="{BB962C8B-B14F-4D97-AF65-F5344CB8AC3E}">
        <p14:creationId xmlns:p14="http://schemas.microsoft.com/office/powerpoint/2010/main" val="3403356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platzhalter 6">
            <a:extLst>
              <a:ext uri="{FF2B5EF4-FFF2-40B4-BE49-F238E27FC236}">
                <a16:creationId xmlns:a16="http://schemas.microsoft.com/office/drawing/2014/main" id="{7D741BEE-F17A-4192-AB83-340EC823B048}"/>
              </a:ext>
            </a:extLst>
          </p:cNvPr>
          <p:cNvPicPr>
            <a:picLocks noGrp="1" noChangeAspect="1"/>
          </p:cNvPicPr>
          <p:nvPr>
            <p:ph type="pic" sz="quarter" idx="14"/>
          </p:nvPr>
        </p:nvPicPr>
        <p:blipFill>
          <a:blip r:embed="rId2"/>
          <a:srcRect t="10" b="10"/>
          <a:stretch>
            <a:fillRect/>
          </a:stretch>
        </p:blipFill>
        <p:spPr>
          <a:xfrm>
            <a:off x="0" y="1090613"/>
            <a:ext cx="12199938" cy="5767387"/>
          </a:xfrm>
        </p:spPr>
      </p:pic>
      <p:sp>
        <p:nvSpPr>
          <p:cNvPr id="5" name="Titel 4"/>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System solution – mover and guide rail</a:t>
            </a:r>
            <a:endParaRPr lang="de-DE" noProof="0" dirty="0"/>
          </a:p>
        </p:txBody>
      </p:sp>
      <p:cxnSp>
        <p:nvCxnSpPr>
          <p:cNvPr id="20" name="Gewinkelte Verbindung 19"/>
          <p:cNvCxnSpPr>
            <a:cxnSpLocks/>
            <a:endCxn id="14" idx="0"/>
          </p:cNvCxnSpPr>
          <p:nvPr/>
        </p:nvCxnSpPr>
        <p:spPr>
          <a:xfrm>
            <a:off x="3451347" y="1826800"/>
            <a:ext cx="915365" cy="1242160"/>
          </a:xfrm>
          <a:prstGeom prst="bentConnector2">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Gerader Verbinder 24"/>
          <p:cNvCxnSpPr>
            <a:cxnSpLocks/>
            <a:stCxn id="19" idx="3"/>
          </p:cNvCxnSpPr>
          <p:nvPr/>
        </p:nvCxnSpPr>
        <p:spPr>
          <a:xfrm>
            <a:off x="7721988" y="1754792"/>
            <a:ext cx="1828488" cy="9808"/>
          </a:xfrm>
          <a:prstGeom prst="line">
            <a:avLst/>
          </a:prstGeom>
          <a:ln w="19050">
            <a:solidFill>
              <a:schemeClr val="accent4"/>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Gerader Verbinder 26"/>
          <p:cNvCxnSpPr>
            <a:cxnSpLocks/>
            <a:stCxn id="21" idx="3"/>
          </p:cNvCxnSpPr>
          <p:nvPr/>
        </p:nvCxnSpPr>
        <p:spPr>
          <a:xfrm>
            <a:off x="8760288" y="2626032"/>
            <a:ext cx="790188" cy="0"/>
          </a:xfrm>
          <a:prstGeom prst="line">
            <a:avLst/>
          </a:prstGeom>
          <a:ln w="19050">
            <a:solidFill>
              <a:schemeClr val="accent4"/>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Gewinkelte Verbindung 10"/>
          <p:cNvCxnSpPr>
            <a:cxnSpLocks/>
            <a:endCxn id="18" idx="1"/>
          </p:cNvCxnSpPr>
          <p:nvPr/>
        </p:nvCxnSpPr>
        <p:spPr>
          <a:xfrm rot="16200000" flipH="1">
            <a:off x="1343987" y="5079783"/>
            <a:ext cx="623409" cy="421674"/>
          </a:xfrm>
          <a:prstGeom prst="bentConnector2">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hteck 13"/>
          <p:cNvSpPr/>
          <p:nvPr/>
        </p:nvSpPr>
        <p:spPr>
          <a:xfrm>
            <a:off x="4294704" y="3068960"/>
            <a:ext cx="144016" cy="144016"/>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buFont typeface="Wingdings" panose="05000000000000000000" pitchFamily="2" charset="2"/>
              <a:buNone/>
            </a:pPr>
            <a:endParaRPr lang="de-DE" dirty="0">
              <a:solidFill>
                <a:schemeClr val="bg1"/>
              </a:solidFill>
              <a:latin typeface="Arial" pitchFamily="34" charset="0"/>
              <a:cs typeface="Arial" pitchFamily="34" charset="0"/>
            </a:endParaRPr>
          </a:p>
        </p:txBody>
      </p:sp>
      <p:sp>
        <p:nvSpPr>
          <p:cNvPr id="18" name="Rechteck 17"/>
          <p:cNvSpPr>
            <a:spLocks noChangeAspect="1"/>
          </p:cNvSpPr>
          <p:nvPr/>
        </p:nvSpPr>
        <p:spPr>
          <a:xfrm>
            <a:off x="1866528" y="5530325"/>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dirty="0">
              <a:solidFill>
                <a:schemeClr val="bg1"/>
              </a:solidFill>
              <a:latin typeface="Arial" pitchFamily="34" charset="0"/>
              <a:cs typeface="Arial" pitchFamily="34" charset="0"/>
            </a:endParaRPr>
          </a:p>
        </p:txBody>
      </p:sp>
      <p:cxnSp>
        <p:nvCxnSpPr>
          <p:cNvPr id="30" name="Gerader Verbinder 29">
            <a:extLst>
              <a:ext uri="{FF2B5EF4-FFF2-40B4-BE49-F238E27FC236}">
                <a16:creationId xmlns:a16="http://schemas.microsoft.com/office/drawing/2014/main" id="{B414A50F-0B5F-4D9B-847A-B20BE16BA487}"/>
              </a:ext>
            </a:extLst>
          </p:cNvPr>
          <p:cNvCxnSpPr>
            <a:cxnSpLocks/>
          </p:cNvCxnSpPr>
          <p:nvPr/>
        </p:nvCxnSpPr>
        <p:spPr>
          <a:xfrm>
            <a:off x="4367808" y="2797981"/>
            <a:ext cx="1152136" cy="0"/>
          </a:xfrm>
          <a:prstGeom prst="line">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F5A5DF6B-CF11-4EC0-80DF-9B264B39694D}"/>
              </a:ext>
            </a:extLst>
          </p:cNvPr>
          <p:cNvSpPr>
            <a:spLocks noChangeAspect="1"/>
          </p:cNvSpPr>
          <p:nvPr/>
        </p:nvSpPr>
        <p:spPr>
          <a:xfrm>
            <a:off x="5447944" y="2735506"/>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dirty="0">
              <a:solidFill>
                <a:schemeClr val="bg1"/>
              </a:solidFill>
              <a:latin typeface="Arial" pitchFamily="34" charset="0"/>
              <a:cs typeface="Arial" pitchFamily="34" charset="0"/>
            </a:endParaRPr>
          </a:p>
        </p:txBody>
      </p:sp>
      <p:sp>
        <p:nvSpPr>
          <p:cNvPr id="26" name="Rechteck 25">
            <a:extLst>
              <a:ext uri="{FF2B5EF4-FFF2-40B4-BE49-F238E27FC236}">
                <a16:creationId xmlns:a16="http://schemas.microsoft.com/office/drawing/2014/main" id="{9E4E5AD7-2087-44ED-88A0-10C31BABD9E2}"/>
              </a:ext>
            </a:extLst>
          </p:cNvPr>
          <p:cNvSpPr/>
          <p:nvPr/>
        </p:nvSpPr>
        <p:spPr>
          <a:xfrm>
            <a:off x="983432" y="1503634"/>
            <a:ext cx="2467915" cy="646331"/>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dirty="0">
                <a:solidFill>
                  <a:schemeClr val="tx1"/>
                </a:solidFill>
                <a:latin typeface="Arial" pitchFamily="34" charset="0"/>
                <a:cs typeface="Arial" pitchFamily="34" charset="0"/>
              </a:rPr>
              <a:t>Straight and</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curved motor module</a:t>
            </a:r>
          </a:p>
        </p:txBody>
      </p:sp>
      <p:sp>
        <p:nvSpPr>
          <p:cNvPr id="28" name="Rechteck 27">
            <a:extLst>
              <a:ext uri="{FF2B5EF4-FFF2-40B4-BE49-F238E27FC236}">
                <a16:creationId xmlns:a16="http://schemas.microsoft.com/office/drawing/2014/main" id="{382A3F3E-4FFA-4633-BC1E-D7A348956A95}"/>
              </a:ext>
            </a:extLst>
          </p:cNvPr>
          <p:cNvSpPr/>
          <p:nvPr/>
        </p:nvSpPr>
        <p:spPr>
          <a:xfrm>
            <a:off x="304917" y="3778587"/>
            <a:ext cx="2279874" cy="1200329"/>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pPr>
              <a:buFont typeface="Wingdings" panose="05000000000000000000" pitchFamily="2" charset="2"/>
              <a:buNone/>
            </a:pPr>
            <a:r>
              <a:rPr lang="en-us" dirty="0">
                <a:solidFill>
                  <a:schemeClr val="tx1"/>
                </a:solidFill>
                <a:latin typeface="Arial" pitchFamily="34" charset="0"/>
                <a:cs typeface="Arial" pitchFamily="34" charset="0"/>
              </a:rPr>
              <a:t>Industrial PC with</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TwinCAT NC PTP,</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TwinCAT XTS Extension</a:t>
            </a:r>
          </a:p>
        </p:txBody>
      </p:sp>
      <p:sp>
        <p:nvSpPr>
          <p:cNvPr id="29" name="Rechteck 28">
            <a:extLst>
              <a:ext uri="{FF2B5EF4-FFF2-40B4-BE49-F238E27FC236}">
                <a16:creationId xmlns:a16="http://schemas.microsoft.com/office/drawing/2014/main" id="{30BC6995-8F38-4B27-81A9-92FE7B8CA15A}"/>
              </a:ext>
            </a:extLst>
          </p:cNvPr>
          <p:cNvSpPr/>
          <p:nvPr/>
        </p:nvSpPr>
        <p:spPr>
          <a:xfrm>
            <a:off x="9550476" y="1570126"/>
            <a:ext cx="2245284" cy="369332"/>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a:solidFill>
                  <a:schemeClr val="bg1"/>
                </a:solidFill>
                <a:latin typeface="Arial" pitchFamily="34" charset="0"/>
                <a:cs typeface="Arial" pitchFamily="34" charset="0"/>
              </a:rPr>
              <a:t>Mover</a:t>
            </a:r>
          </a:p>
        </p:txBody>
      </p:sp>
      <p:sp>
        <p:nvSpPr>
          <p:cNvPr id="32" name="Rechteck 31">
            <a:extLst>
              <a:ext uri="{FF2B5EF4-FFF2-40B4-BE49-F238E27FC236}">
                <a16:creationId xmlns:a16="http://schemas.microsoft.com/office/drawing/2014/main" id="{249C5B20-3DC1-471E-ABEF-70D6228EF130}"/>
              </a:ext>
            </a:extLst>
          </p:cNvPr>
          <p:cNvSpPr/>
          <p:nvPr/>
        </p:nvSpPr>
        <p:spPr>
          <a:xfrm>
            <a:off x="9550476" y="2441366"/>
            <a:ext cx="2245284" cy="369332"/>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a:solidFill>
                  <a:schemeClr val="bg1"/>
                </a:solidFill>
                <a:latin typeface="Arial" pitchFamily="34" charset="0"/>
                <a:cs typeface="Arial" pitchFamily="34" charset="0"/>
              </a:rPr>
              <a:t>Guide rail</a:t>
            </a:r>
          </a:p>
        </p:txBody>
      </p:sp>
      <p:sp>
        <p:nvSpPr>
          <p:cNvPr id="19" name="Rechteck 18"/>
          <p:cNvSpPr>
            <a:spLocks noChangeAspect="1"/>
          </p:cNvSpPr>
          <p:nvPr/>
        </p:nvSpPr>
        <p:spPr>
          <a:xfrm>
            <a:off x="7577988" y="1682792"/>
            <a:ext cx="144000" cy="144000"/>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lstStyle/>
          <a:p>
            <a:endParaRPr lang="de-DE" sz="2000" dirty="0">
              <a:solidFill>
                <a:schemeClr val="bg1"/>
              </a:solidFill>
              <a:latin typeface="Arial" pitchFamily="34" charset="0"/>
              <a:cs typeface="Arial" pitchFamily="34" charset="0"/>
            </a:endParaRPr>
          </a:p>
        </p:txBody>
      </p:sp>
      <p:sp>
        <p:nvSpPr>
          <p:cNvPr id="21" name="Rechteck 20"/>
          <p:cNvSpPr>
            <a:spLocks noChangeAspect="1"/>
          </p:cNvSpPr>
          <p:nvPr/>
        </p:nvSpPr>
        <p:spPr>
          <a:xfrm>
            <a:off x="8616288" y="2554032"/>
            <a:ext cx="144000" cy="144000"/>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lstStyle/>
          <a:p>
            <a:endParaRPr lang="de-DE" sz="20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75009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40" r="15711"/>
          <a:stretch/>
        </p:blipFill>
        <p:spPr/>
      </p:pic>
      <p:pic>
        <p:nvPicPr>
          <p:cNvPr id="13" name="Bildplatzhalter 1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5980" r="15658"/>
          <a:stretch/>
        </p:blipFill>
        <p:spPr/>
      </p:pic>
      <p:sp>
        <p:nvSpPr>
          <p:cNvPr id="5" name="Titel 4"/>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System solution – mover and guide rail</a:t>
            </a:r>
          </a:p>
        </p:txBody>
      </p:sp>
      <p:sp>
        <p:nvSpPr>
          <p:cNvPr id="9" name="Textfeld 8"/>
          <p:cNvSpPr txBox="1"/>
          <p:nvPr/>
        </p:nvSpPr>
        <p:spPr>
          <a:xfrm>
            <a:off x="407368" y="1219612"/>
            <a:ext cx="3421129" cy="430887"/>
          </a:xfrm>
          <a:prstGeom prst="rect">
            <a:avLst/>
          </a:prstGeom>
          <a:noFill/>
        </p:spPr>
        <p:txBody>
          <a:bodyPr wrap="none" rtlCol="0">
            <a:spAutoFit/>
          </a:bodyPr>
          <a:lstStyle/>
          <a:p>
            <a:r>
              <a:rPr lang="en-GB" sz="2200" b="1"/>
              <a:t>Beckhoff system solution</a:t>
            </a:r>
          </a:p>
        </p:txBody>
      </p:sp>
      <p:sp>
        <p:nvSpPr>
          <p:cNvPr id="10" name="Textfeld 9"/>
          <p:cNvSpPr txBox="1"/>
          <p:nvPr/>
        </p:nvSpPr>
        <p:spPr>
          <a:xfrm>
            <a:off x="6452850" y="1219612"/>
            <a:ext cx="5036956" cy="769441"/>
          </a:xfrm>
          <a:prstGeom prst="rect">
            <a:avLst/>
          </a:prstGeom>
          <a:noFill/>
        </p:spPr>
        <p:txBody>
          <a:bodyPr wrap="none" rtlCol="0">
            <a:spAutoFit/>
          </a:bodyPr>
          <a:lstStyle/>
          <a:p>
            <a:r>
              <a:rPr lang="en-US" sz="2200" b="1" dirty="0">
                <a:solidFill>
                  <a:schemeClr val="bg1"/>
                </a:solidFill>
              </a:rPr>
              <a:t>Guide rail system, mounted parallel </a:t>
            </a:r>
            <a:br>
              <a:rPr lang="en-US" sz="2200" b="1" dirty="0">
                <a:solidFill>
                  <a:schemeClr val="bg1"/>
                </a:solidFill>
              </a:rPr>
            </a:br>
            <a:r>
              <a:rPr lang="en-US" sz="2200" b="1" dirty="0">
                <a:solidFill>
                  <a:schemeClr val="bg1"/>
                </a:solidFill>
              </a:rPr>
              <a:t>with the motor modules</a:t>
            </a:r>
            <a:endParaRPr lang="en-GB" sz="2200" b="1" dirty="0">
              <a:solidFill>
                <a:schemeClr val="bg1"/>
              </a:solidFill>
            </a:endParaRPr>
          </a:p>
        </p:txBody>
      </p:sp>
    </p:spTree>
    <p:extLst>
      <p:ext uri="{BB962C8B-B14F-4D97-AF65-F5344CB8AC3E}">
        <p14:creationId xmlns:p14="http://schemas.microsoft.com/office/powerpoint/2010/main" val="3235017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29">
            <a:extLst>
              <a:ext uri="{FF2B5EF4-FFF2-40B4-BE49-F238E27FC236}">
                <a16:creationId xmlns:a16="http://schemas.microsoft.com/office/drawing/2014/main" id="{F4D153BA-099F-47E6-96C4-B807EE713B7E}"/>
              </a:ext>
            </a:extLst>
          </p:cNvPr>
          <p:cNvPicPr>
            <a:picLocks noGrp="1" noChangeAspect="1"/>
          </p:cNvPicPr>
          <p:nvPr>
            <p:ph type="pic" sz="quarter" idx="14"/>
          </p:nvPr>
        </p:nvPicPr>
        <p:blipFill>
          <a:blip r:embed="rId2"/>
          <a:srcRect t="10" b="10"/>
          <a:stretch/>
        </p:blipFill>
        <p:spPr>
          <a:xfrm>
            <a:off x="0" y="1090613"/>
            <a:ext cx="12199938" cy="5767387"/>
          </a:xfrm>
        </p:spPr>
      </p:pic>
      <p:sp>
        <p:nvSpPr>
          <p:cNvPr id="6" name="Titel 5">
            <a:extLst>
              <a:ext uri="{FF2B5EF4-FFF2-40B4-BE49-F238E27FC236}">
                <a16:creationId xmlns:a16="http://schemas.microsoft.com/office/drawing/2014/main" id="{87ACC5A9-4B84-486A-B5CB-81AB5FFBA8E6}"/>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System solution – mover and guide rail</a:t>
            </a:r>
            <a:endParaRPr lang="en-US" dirty="0"/>
          </a:p>
        </p:txBody>
      </p:sp>
      <p:sp>
        <p:nvSpPr>
          <p:cNvPr id="12" name="Rectangle 28">
            <a:extLst>
              <a:ext uri="{FF2B5EF4-FFF2-40B4-BE49-F238E27FC236}">
                <a16:creationId xmlns:a16="http://schemas.microsoft.com/office/drawing/2014/main" id="{31274B7F-DA1C-4C82-8339-808D07EC839F}"/>
              </a:ext>
            </a:extLst>
          </p:cNvPr>
          <p:cNvSpPr/>
          <p:nvPr/>
        </p:nvSpPr>
        <p:spPr>
          <a:xfrm>
            <a:off x="457200" y="5256000"/>
            <a:ext cx="3672000" cy="1332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a:spcBef>
                <a:spcPts val="600"/>
              </a:spcBef>
            </a:pPr>
            <a:r>
              <a:rPr lang="en-us" baseline="0" dirty="0">
                <a:solidFill>
                  <a:schemeClr val="bg1"/>
                </a:solidFill>
                <a:latin typeface="+mj-lt"/>
                <a:ea typeface="+mn-ea"/>
                <a:cs typeface="Arial" pitchFamily="34" charset="0"/>
              </a:rPr>
              <a:t>Plastic rollers on aluminum </a:t>
            </a:r>
            <a:br>
              <a:rPr lang="en-us" baseline="0" dirty="0">
                <a:solidFill>
                  <a:schemeClr val="bg1"/>
                </a:solidFill>
                <a:latin typeface="+mj-lt"/>
                <a:ea typeface="+mn-ea"/>
                <a:cs typeface="Arial" pitchFamily="34" charset="0"/>
              </a:rPr>
            </a:br>
            <a:r>
              <a:rPr lang="en-us" baseline="0" dirty="0">
                <a:solidFill>
                  <a:schemeClr val="bg1"/>
                </a:solidFill>
                <a:latin typeface="+mj-lt"/>
                <a:ea typeface="+mn-ea"/>
                <a:cs typeface="Arial" pitchFamily="34" charset="0"/>
              </a:rPr>
              <a:t>guide rail</a:t>
            </a:r>
          </a:p>
          <a:p>
            <a:pPr>
              <a:spcBef>
                <a:spcPts val="600"/>
              </a:spcBef>
            </a:pPr>
            <a:r>
              <a:rPr lang="en-us" b="1" dirty="0">
                <a:solidFill>
                  <a:schemeClr val="bg1"/>
                </a:solidFill>
                <a:latin typeface="+mj-lt"/>
                <a:cs typeface="Arial" pitchFamily="34" charset="0"/>
              </a:rPr>
              <a:t>no need for constant lubrication</a:t>
            </a:r>
          </a:p>
        </p:txBody>
      </p:sp>
      <p:sp>
        <p:nvSpPr>
          <p:cNvPr id="14" name="Rectangle 28">
            <a:extLst>
              <a:ext uri="{FF2B5EF4-FFF2-40B4-BE49-F238E27FC236}">
                <a16:creationId xmlns:a16="http://schemas.microsoft.com/office/drawing/2014/main" id="{482FFB4D-B383-4972-93ED-F040299D235A}"/>
              </a:ext>
            </a:extLst>
          </p:cNvPr>
          <p:cNvSpPr/>
          <p:nvPr/>
        </p:nvSpPr>
        <p:spPr>
          <a:xfrm>
            <a:off x="4262400" y="5256000"/>
            <a:ext cx="3672000" cy="1332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R="0" defTabSz="914400" rtl="0" eaLnBrk="1" fontAlgn="auto" latinLnBrk="0" hangingPunct="1">
              <a:lnSpc>
                <a:spcPct val="100000"/>
              </a:lnSpc>
              <a:spcBef>
                <a:spcPts val="600"/>
              </a:spcBef>
              <a:spcAft>
                <a:spcPts val="0"/>
              </a:spcAft>
              <a:buClrTx/>
              <a:buSzTx/>
              <a:tabLst/>
            </a:pPr>
            <a:r>
              <a:rPr lang="en-us" baseline="0" dirty="0">
                <a:solidFill>
                  <a:schemeClr val="bg1"/>
                </a:solidFill>
                <a:latin typeface="+mj-lt"/>
                <a:ea typeface="+mn-ea"/>
                <a:cs typeface="Arial" pitchFamily="34" charset="0"/>
              </a:rPr>
              <a:t>Guide rail mounted on </a:t>
            </a:r>
            <a:br>
              <a:rPr lang="en-us" baseline="0" dirty="0">
                <a:solidFill>
                  <a:schemeClr val="bg1"/>
                </a:solidFill>
                <a:latin typeface="+mj-lt"/>
                <a:ea typeface="+mn-ea"/>
                <a:cs typeface="Arial" pitchFamily="34" charset="0"/>
              </a:rPr>
            </a:br>
            <a:r>
              <a:rPr lang="en-us" baseline="0" dirty="0">
                <a:solidFill>
                  <a:schemeClr val="bg1"/>
                </a:solidFill>
                <a:latin typeface="+mj-lt"/>
                <a:ea typeface="+mn-ea"/>
                <a:cs typeface="Arial" pitchFamily="34" charset="0"/>
              </a:rPr>
              <a:t>motor module</a:t>
            </a:r>
          </a:p>
          <a:p>
            <a:pPr marR="0" defTabSz="914400" rtl="0" eaLnBrk="1" fontAlgn="auto" latinLnBrk="0" hangingPunct="1">
              <a:lnSpc>
                <a:spcPct val="100000"/>
              </a:lnSpc>
              <a:spcBef>
                <a:spcPts val="600"/>
              </a:spcBef>
              <a:spcAft>
                <a:spcPts val="0"/>
              </a:spcAft>
              <a:buClrTx/>
              <a:buSzTx/>
              <a:tabLst/>
            </a:pPr>
            <a:r>
              <a:rPr lang="en-us" b="1" dirty="0">
                <a:solidFill>
                  <a:schemeClr val="bg1"/>
                </a:solidFill>
                <a:latin typeface="+mj-lt"/>
                <a:cs typeface="Arial" pitchFamily="34" charset="0"/>
              </a:rPr>
              <a:t>low total costs</a:t>
            </a:r>
          </a:p>
        </p:txBody>
      </p:sp>
      <p:sp>
        <p:nvSpPr>
          <p:cNvPr id="16" name="Rectangle 28">
            <a:extLst>
              <a:ext uri="{FF2B5EF4-FFF2-40B4-BE49-F238E27FC236}">
                <a16:creationId xmlns:a16="http://schemas.microsoft.com/office/drawing/2014/main" id="{9CA49FA6-0F5C-4BC6-A2B6-35A19CFA109C}"/>
              </a:ext>
            </a:extLst>
          </p:cNvPr>
          <p:cNvSpPr/>
          <p:nvPr/>
        </p:nvSpPr>
        <p:spPr>
          <a:xfrm>
            <a:off x="8060400" y="5256000"/>
            <a:ext cx="3672000" cy="1332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R="0" defTabSz="914400" rtl="0" eaLnBrk="1" fontAlgn="auto" latinLnBrk="0" hangingPunct="1">
              <a:lnSpc>
                <a:spcPct val="100000"/>
              </a:lnSpc>
              <a:spcBef>
                <a:spcPts val="600"/>
              </a:spcBef>
              <a:spcAft>
                <a:spcPts val="0"/>
              </a:spcAft>
              <a:buClrTx/>
              <a:buSzTx/>
              <a:tabLst/>
            </a:pPr>
            <a:r>
              <a:rPr lang="en-us" baseline="0" dirty="0">
                <a:solidFill>
                  <a:schemeClr val="bg1"/>
                </a:solidFill>
                <a:latin typeface="+mj-lt"/>
                <a:ea typeface="+mn-ea"/>
                <a:cs typeface="Arial" pitchFamily="34" charset="0"/>
              </a:rPr>
              <a:t>Modular system offers </a:t>
            </a:r>
            <a:br>
              <a:rPr lang="en-us" baseline="0" dirty="0">
                <a:solidFill>
                  <a:schemeClr val="bg1"/>
                </a:solidFill>
                <a:latin typeface="+mj-lt"/>
                <a:ea typeface="+mn-ea"/>
                <a:cs typeface="Arial" pitchFamily="34" charset="0"/>
              </a:rPr>
            </a:br>
            <a:r>
              <a:rPr lang="en-us" baseline="0" dirty="0">
                <a:solidFill>
                  <a:schemeClr val="bg1"/>
                </a:solidFill>
                <a:latin typeface="+mj-lt"/>
                <a:ea typeface="+mn-ea"/>
                <a:cs typeface="Arial" pitchFamily="34" charset="0"/>
              </a:rPr>
              <a:t>expansion options</a:t>
            </a:r>
          </a:p>
          <a:p>
            <a:pPr marR="0" defTabSz="914400" rtl="0" eaLnBrk="1" fontAlgn="auto" latinLnBrk="0" hangingPunct="1">
              <a:lnSpc>
                <a:spcPct val="100000"/>
              </a:lnSpc>
              <a:spcBef>
                <a:spcPts val="600"/>
              </a:spcBef>
              <a:spcAft>
                <a:spcPts val="0"/>
              </a:spcAft>
              <a:buClrTx/>
              <a:buSzTx/>
              <a:tabLst/>
            </a:pPr>
            <a:r>
              <a:rPr lang="en-us" b="1" dirty="0">
                <a:solidFill>
                  <a:schemeClr val="bg1"/>
                </a:solidFill>
                <a:latin typeface="+mj-lt"/>
                <a:cs typeface="Arial" pitchFamily="34" charset="0"/>
              </a:rPr>
              <a:t>flexibly adaptation</a:t>
            </a:r>
          </a:p>
        </p:txBody>
      </p:sp>
    </p:spTree>
    <p:extLst>
      <p:ext uri="{BB962C8B-B14F-4D97-AF65-F5344CB8AC3E}">
        <p14:creationId xmlns:p14="http://schemas.microsoft.com/office/powerpoint/2010/main" val="2039561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7" b="17"/>
          <a:stretch>
            <a:fillRect/>
          </a:stretch>
        </p:blipFill>
        <p:spPr/>
      </p:pic>
      <p:sp>
        <p:nvSpPr>
          <p:cNvPr id="6" name="Titel 5">
            <a:extLst>
              <a:ext uri="{FF2B5EF4-FFF2-40B4-BE49-F238E27FC236}">
                <a16:creationId xmlns:a16="http://schemas.microsoft.com/office/drawing/2014/main" id="{051CA983-734B-4F27-84C3-F47EF4C56D3F}"/>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Beckhoff: plastic rollers on </a:t>
            </a:r>
            <a:r>
              <a:rPr lang="en-US" noProof="0" dirty="0" err="1"/>
              <a:t>aluminium</a:t>
            </a:r>
            <a:r>
              <a:rPr lang="en-US" noProof="0" dirty="0"/>
              <a:t> rail</a:t>
            </a:r>
          </a:p>
        </p:txBody>
      </p:sp>
      <p:sp>
        <p:nvSpPr>
          <p:cNvPr id="9" name="Textfeld 8">
            <a:extLst>
              <a:ext uri="{FF2B5EF4-FFF2-40B4-BE49-F238E27FC236}">
                <a16:creationId xmlns:a16="http://schemas.microsoft.com/office/drawing/2014/main" id="{D2B186D8-3FB8-41D3-A2F7-33E6C80C9486}"/>
              </a:ext>
            </a:extLst>
          </p:cNvPr>
          <p:cNvSpPr txBox="1"/>
          <p:nvPr/>
        </p:nvSpPr>
        <p:spPr>
          <a:xfrm>
            <a:off x="1154351" y="5730601"/>
            <a:ext cx="2194832" cy="430887"/>
          </a:xfrm>
          <a:prstGeom prst="rect">
            <a:avLst/>
          </a:prstGeom>
          <a:noFill/>
        </p:spPr>
        <p:txBody>
          <a:bodyPr wrap="none" rtlCol="0">
            <a:spAutoFit/>
          </a:bodyPr>
          <a:lstStyle/>
          <a:p>
            <a:pPr>
              <a:spcBef>
                <a:spcPts val="1100"/>
              </a:spcBef>
              <a:buFont typeface="Wingdings" pitchFamily="2" charset="2"/>
              <a:buNone/>
            </a:pPr>
            <a:r>
              <a:rPr lang="en-GB" sz="2200">
                <a:cs typeface="Arial" charset="0"/>
              </a:rPr>
              <a:t>Standard mover</a:t>
            </a:r>
          </a:p>
        </p:txBody>
      </p:sp>
      <p:sp>
        <p:nvSpPr>
          <p:cNvPr id="10" name="Textfeld 9">
            <a:extLst>
              <a:ext uri="{FF2B5EF4-FFF2-40B4-BE49-F238E27FC236}">
                <a16:creationId xmlns:a16="http://schemas.microsoft.com/office/drawing/2014/main" id="{7FA9E324-17A1-4321-80B9-554AFE600847}"/>
              </a:ext>
            </a:extLst>
          </p:cNvPr>
          <p:cNvSpPr txBox="1"/>
          <p:nvPr/>
        </p:nvSpPr>
        <p:spPr>
          <a:xfrm>
            <a:off x="5068799" y="5730601"/>
            <a:ext cx="2760692" cy="769441"/>
          </a:xfrm>
          <a:prstGeom prst="rect">
            <a:avLst/>
          </a:prstGeom>
          <a:noFill/>
        </p:spPr>
        <p:txBody>
          <a:bodyPr wrap="none" rtlCol="0">
            <a:spAutoFit/>
          </a:bodyPr>
          <a:lstStyle/>
          <a:p>
            <a:pPr>
              <a:spcBef>
                <a:spcPts val="1100"/>
              </a:spcBef>
              <a:buFont typeface="Wingdings" pitchFamily="2" charset="2"/>
              <a:buNone/>
            </a:pPr>
            <a:r>
              <a:rPr lang="en-GB" sz="2200" dirty="0">
                <a:cs typeface="Arial" charset="0"/>
              </a:rPr>
              <a:t>Mover for increased </a:t>
            </a:r>
            <a:br>
              <a:rPr lang="en-GB" sz="2200" dirty="0">
                <a:cs typeface="Arial" charset="0"/>
              </a:rPr>
            </a:br>
            <a:r>
              <a:rPr lang="en-GB" sz="2200" dirty="0">
                <a:cs typeface="Arial" charset="0"/>
              </a:rPr>
              <a:t>payload</a:t>
            </a:r>
          </a:p>
        </p:txBody>
      </p:sp>
      <p:sp>
        <p:nvSpPr>
          <p:cNvPr id="11" name="Textfeld 10">
            <a:extLst>
              <a:ext uri="{FF2B5EF4-FFF2-40B4-BE49-F238E27FC236}">
                <a16:creationId xmlns:a16="http://schemas.microsoft.com/office/drawing/2014/main" id="{3FCB51D0-726A-4C62-8E1A-F627F91CDFFC}"/>
              </a:ext>
            </a:extLst>
          </p:cNvPr>
          <p:cNvSpPr txBox="1"/>
          <p:nvPr/>
        </p:nvSpPr>
        <p:spPr>
          <a:xfrm>
            <a:off x="9115801" y="5730601"/>
            <a:ext cx="2490328" cy="769441"/>
          </a:xfrm>
          <a:prstGeom prst="rect">
            <a:avLst/>
          </a:prstGeom>
          <a:noFill/>
        </p:spPr>
        <p:txBody>
          <a:bodyPr wrap="square" rtlCol="0">
            <a:spAutoFit/>
          </a:bodyPr>
          <a:lstStyle/>
          <a:p>
            <a:pPr>
              <a:spcBef>
                <a:spcPts val="1100"/>
              </a:spcBef>
              <a:buFont typeface="Wingdings" pitchFamily="2" charset="2"/>
              <a:buNone/>
            </a:pPr>
            <a:r>
              <a:rPr lang="en-GB" sz="2200" dirty="0">
                <a:cs typeface="Arial" charset="0"/>
              </a:rPr>
              <a:t>Mover for longer service life</a:t>
            </a:r>
          </a:p>
        </p:txBody>
      </p:sp>
      <p:sp>
        <p:nvSpPr>
          <p:cNvPr id="12" name="Textfeld 11">
            <a:extLst>
              <a:ext uri="{FF2B5EF4-FFF2-40B4-BE49-F238E27FC236}">
                <a16:creationId xmlns:a16="http://schemas.microsoft.com/office/drawing/2014/main" id="{038C8768-F8FB-4C82-A3B1-74795AB5D38E}"/>
              </a:ext>
            </a:extLst>
          </p:cNvPr>
          <p:cNvSpPr txBox="1"/>
          <p:nvPr/>
        </p:nvSpPr>
        <p:spPr>
          <a:xfrm>
            <a:off x="407368" y="1249246"/>
            <a:ext cx="10225136" cy="430887"/>
          </a:xfrm>
          <a:prstGeom prst="rect">
            <a:avLst/>
          </a:prstGeom>
          <a:noFill/>
        </p:spPr>
        <p:txBody>
          <a:bodyPr wrap="square" rtlCol="0">
            <a:spAutoFit/>
          </a:bodyPr>
          <a:lstStyle/>
          <a:p>
            <a:pPr>
              <a:spcBef>
                <a:spcPts val="1100"/>
              </a:spcBef>
              <a:buFont typeface="Wingdings" pitchFamily="2" charset="2"/>
              <a:buNone/>
            </a:pPr>
            <a:r>
              <a:rPr lang="en-GB" sz="2200" dirty="0">
                <a:cs typeface="Arial" charset="0"/>
              </a:rPr>
              <a:t>Various product versions for different application requirements</a:t>
            </a:r>
          </a:p>
        </p:txBody>
      </p:sp>
    </p:spTree>
    <p:extLst>
      <p:ext uri="{BB962C8B-B14F-4D97-AF65-F5344CB8AC3E}">
        <p14:creationId xmlns:p14="http://schemas.microsoft.com/office/powerpoint/2010/main" val="3393648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9">
            <a:extLst>
              <a:ext uri="{FF2B5EF4-FFF2-40B4-BE49-F238E27FC236}">
                <a16:creationId xmlns:a16="http://schemas.microsoft.com/office/drawing/2014/main" id="{76518087-07C6-4D8B-AFE0-0CA1B85EA5E9}"/>
              </a:ext>
            </a:extLst>
          </p:cNvPr>
          <p:cNvPicPr>
            <a:picLocks noGrp="1" noChangeAspect="1"/>
          </p:cNvPicPr>
          <p:nvPr>
            <p:ph type="pic" sz="quarter" idx="11"/>
          </p:nvPr>
        </p:nvPicPr>
        <p:blipFill>
          <a:blip r:embed="rId3"/>
          <a:srcRect t="47" b="47"/>
          <a:stretch>
            <a:fillRect/>
          </a:stretch>
        </p:blipFill>
        <p:spPr bwMode="gray">
          <a:xfrm>
            <a:off x="6099175" y="1090613"/>
            <a:ext cx="6097588" cy="5767387"/>
          </a:xfrm>
          <a:prstGeom prst="rect">
            <a:avLst/>
          </a:prstGeom>
          <a:ln w="6350">
            <a:solidFill>
              <a:schemeClr val="bg1">
                <a:lumMod val="95000"/>
              </a:schemeClr>
            </a:solidFill>
            <a:miter lim="800000"/>
          </a:ln>
        </p:spPr>
      </p:pic>
      <p:pic>
        <p:nvPicPr>
          <p:cNvPr id="56" name="Grafik 55">
            <a:extLst>
              <a:ext uri="{FF2B5EF4-FFF2-40B4-BE49-F238E27FC236}">
                <a16:creationId xmlns:a16="http://schemas.microsoft.com/office/drawing/2014/main" id="{A8654D5D-9262-4B8F-A229-1459656114E7}"/>
              </a:ext>
            </a:extLst>
          </p:cNvPr>
          <p:cNvPicPr>
            <a:picLocks noChangeAspect="1"/>
          </p:cNvPicPr>
          <p:nvPr/>
        </p:nvPicPr>
        <p:blipFill rotWithShape="1">
          <a:blip r:embed="rId4"/>
          <a:srcRect l="781" r="20132" b="10499"/>
          <a:stretch/>
        </p:blipFill>
        <p:spPr>
          <a:xfrm>
            <a:off x="6099175" y="2328784"/>
            <a:ext cx="6097588" cy="4529216"/>
          </a:xfrm>
          <a:prstGeom prst="rect">
            <a:avLst/>
          </a:prstGeom>
        </p:spPr>
      </p:pic>
      <p:pic>
        <p:nvPicPr>
          <p:cNvPr id="17" name="Picture Placeholder 9">
            <a:extLst>
              <a:ext uri="{FF2B5EF4-FFF2-40B4-BE49-F238E27FC236}">
                <a16:creationId xmlns:a16="http://schemas.microsoft.com/office/drawing/2014/main" id="{B205E311-E55B-4E7D-9791-6B8F14A9832D}"/>
              </a:ext>
            </a:extLst>
          </p:cNvPr>
          <p:cNvPicPr>
            <a:picLocks noGrp="1" noChangeAspect="1"/>
          </p:cNvPicPr>
          <p:nvPr>
            <p:ph type="pic" sz="quarter" idx="10"/>
          </p:nvPr>
        </p:nvPicPr>
        <p:blipFill>
          <a:blip r:embed="rId3"/>
          <a:srcRect t="60" b="60"/>
          <a:stretch>
            <a:fillRect/>
          </a:stretch>
        </p:blipFill>
        <p:spPr bwMode="gray">
          <a:xfrm>
            <a:off x="-7938" y="1090613"/>
            <a:ext cx="6099176" cy="5767387"/>
          </a:xfrm>
          <a:prstGeom prst="rect">
            <a:avLst/>
          </a:prstGeom>
          <a:ln w="6350">
            <a:solidFill>
              <a:schemeClr val="bg1">
                <a:lumMod val="95000"/>
              </a:schemeClr>
            </a:solidFill>
            <a:miter lim="800000"/>
          </a:ln>
        </p:spPr>
      </p:pic>
      <p:pic>
        <p:nvPicPr>
          <p:cNvPr id="54" name="Grafik 53">
            <a:extLst>
              <a:ext uri="{FF2B5EF4-FFF2-40B4-BE49-F238E27FC236}">
                <a16:creationId xmlns:a16="http://schemas.microsoft.com/office/drawing/2014/main" id="{490E55C8-C840-487A-B8D4-3240EF2F315C}"/>
              </a:ext>
            </a:extLst>
          </p:cNvPr>
          <p:cNvPicPr>
            <a:picLocks noChangeAspect="1"/>
          </p:cNvPicPr>
          <p:nvPr/>
        </p:nvPicPr>
        <p:blipFill rotWithShape="1">
          <a:blip r:embed="rId5"/>
          <a:srcRect r="20372" b="10650"/>
          <a:stretch/>
        </p:blipFill>
        <p:spPr>
          <a:xfrm>
            <a:off x="-713" y="2329465"/>
            <a:ext cx="6074090" cy="4518076"/>
          </a:xfrm>
          <a:prstGeom prst="rect">
            <a:avLst/>
          </a:prstGeom>
        </p:spPr>
      </p:pic>
      <p:sp>
        <p:nvSpPr>
          <p:cNvPr id="14" name="Titel 13">
            <a:extLst>
              <a:ext uri="{FF2B5EF4-FFF2-40B4-BE49-F238E27FC236}">
                <a16:creationId xmlns:a16="http://schemas.microsoft.com/office/drawing/2014/main" id="{60B789AC-7678-4EF4-9012-34E31D7A37DD}"/>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System solution – mover and guide rail</a:t>
            </a:r>
            <a:endParaRPr lang="en-US" dirty="0"/>
          </a:p>
        </p:txBody>
      </p:sp>
      <p:sp>
        <p:nvSpPr>
          <p:cNvPr id="29" name="Rechteck 28">
            <a:extLst>
              <a:ext uri="{FF2B5EF4-FFF2-40B4-BE49-F238E27FC236}">
                <a16:creationId xmlns:a16="http://schemas.microsoft.com/office/drawing/2014/main" id="{A1F96F89-D4E4-47C1-B92A-EB9F75345D02}"/>
              </a:ext>
            </a:extLst>
          </p:cNvPr>
          <p:cNvSpPr/>
          <p:nvPr/>
        </p:nvSpPr>
        <p:spPr>
          <a:xfrm>
            <a:off x="211314" y="3447545"/>
            <a:ext cx="2658556" cy="863253"/>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rIns="90000" rtlCol="0" anchor="t" anchorCtr="0"/>
          <a:lstStyle/>
          <a:p>
            <a:r>
              <a:rPr lang="en-US" sz="1500">
                <a:solidFill>
                  <a:schemeClr val="bg1"/>
                </a:solidFill>
                <a:latin typeface="Arial"/>
                <a:cs typeface="Arial"/>
              </a:rPr>
              <a:t>300 g standard payload, even more mass in tests</a:t>
            </a:r>
          </a:p>
        </p:txBody>
      </p:sp>
      <p:grpSp>
        <p:nvGrpSpPr>
          <p:cNvPr id="16" name="Gruppieren 15">
            <a:extLst>
              <a:ext uri="{FF2B5EF4-FFF2-40B4-BE49-F238E27FC236}">
                <a16:creationId xmlns:a16="http://schemas.microsoft.com/office/drawing/2014/main" id="{54C4162C-F679-4422-A6F4-806E9F74A081}"/>
              </a:ext>
            </a:extLst>
          </p:cNvPr>
          <p:cNvGrpSpPr/>
          <p:nvPr/>
        </p:nvGrpSpPr>
        <p:grpSpPr>
          <a:xfrm>
            <a:off x="326692" y="3665066"/>
            <a:ext cx="580987" cy="438537"/>
            <a:chOff x="335507" y="3156330"/>
            <a:chExt cx="580987" cy="438537"/>
          </a:xfrm>
        </p:grpSpPr>
        <p:sp>
          <p:nvSpPr>
            <p:cNvPr id="30" name="Freihandform 26">
              <a:extLst>
                <a:ext uri="{FF2B5EF4-FFF2-40B4-BE49-F238E27FC236}">
                  <a16:creationId xmlns:a16="http://schemas.microsoft.com/office/drawing/2014/main" id="{0413FD3D-B4F2-45A4-811B-995063574D4A}"/>
                </a:ext>
              </a:extLst>
            </p:cNvPr>
            <p:cNvSpPr/>
            <p:nvPr/>
          </p:nvSpPr>
          <p:spPr>
            <a:xfrm>
              <a:off x="396010" y="3156330"/>
              <a:ext cx="459982" cy="424464"/>
            </a:xfrm>
            <a:custGeom>
              <a:avLst/>
              <a:gdLst>
                <a:gd name="connsiteX0" fmla="*/ 532563 w 1065125"/>
                <a:gd name="connsiteY0" fmla="*/ 70938 h 1165609"/>
                <a:gd name="connsiteX1" fmla="*/ 402533 w 1065125"/>
                <a:gd name="connsiteY1" fmla="*/ 200968 h 1165609"/>
                <a:gd name="connsiteX2" fmla="*/ 532563 w 1065125"/>
                <a:gd name="connsiteY2" fmla="*/ 330998 h 1165609"/>
                <a:gd name="connsiteX3" fmla="*/ 662593 w 1065125"/>
                <a:gd name="connsiteY3" fmla="*/ 200968 h 1165609"/>
                <a:gd name="connsiteX4" fmla="*/ 532563 w 1065125"/>
                <a:gd name="connsiteY4" fmla="*/ 70938 h 1165609"/>
                <a:gd name="connsiteX5" fmla="*/ 532562 w 1065125"/>
                <a:gd name="connsiteY5" fmla="*/ 0 h 1165609"/>
                <a:gd name="connsiteX6" fmla="*/ 733529 w 1065125"/>
                <a:gd name="connsiteY6" fmla="*/ 200967 h 1165609"/>
                <a:gd name="connsiteX7" fmla="*/ 674668 w 1065125"/>
                <a:gd name="connsiteY7" fmla="*/ 343072 h 1165609"/>
                <a:gd name="connsiteX8" fmla="*/ 617170 w 1065125"/>
                <a:gd name="connsiteY8" fmla="*/ 381838 h 1165609"/>
                <a:gd name="connsiteX9" fmla="*/ 979686 w 1065125"/>
                <a:gd name="connsiteY9" fmla="*/ 381838 h 1165609"/>
                <a:gd name="connsiteX10" fmla="*/ 1065125 w 1065125"/>
                <a:gd name="connsiteY10" fmla="*/ 1165609 h 1165609"/>
                <a:gd name="connsiteX11" fmla="*/ 0 w 1065125"/>
                <a:gd name="connsiteY11" fmla="*/ 1165609 h 1165609"/>
                <a:gd name="connsiteX12" fmla="*/ 85439 w 1065125"/>
                <a:gd name="connsiteY12" fmla="*/ 381838 h 1165609"/>
                <a:gd name="connsiteX13" fmla="*/ 447954 w 1065125"/>
                <a:gd name="connsiteY13" fmla="*/ 381838 h 1165609"/>
                <a:gd name="connsiteX14" fmla="*/ 390457 w 1065125"/>
                <a:gd name="connsiteY14" fmla="*/ 343072 h 1165609"/>
                <a:gd name="connsiteX15" fmla="*/ 331595 w 1065125"/>
                <a:gd name="connsiteY15" fmla="*/ 200967 h 1165609"/>
                <a:gd name="connsiteX16" fmla="*/ 532562 w 1065125"/>
                <a:gd name="connsiteY16" fmla="*/ 0 h 116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125" h="1165609">
                  <a:moveTo>
                    <a:pt x="532563" y="70938"/>
                  </a:moveTo>
                  <a:cubicBezTo>
                    <a:pt x="460749" y="70938"/>
                    <a:pt x="402533" y="129154"/>
                    <a:pt x="402533" y="200968"/>
                  </a:cubicBezTo>
                  <a:cubicBezTo>
                    <a:pt x="402533" y="272781"/>
                    <a:pt x="460749" y="330998"/>
                    <a:pt x="532563" y="330998"/>
                  </a:cubicBezTo>
                  <a:cubicBezTo>
                    <a:pt x="604376" y="330998"/>
                    <a:pt x="662593" y="272781"/>
                    <a:pt x="662593" y="200968"/>
                  </a:cubicBezTo>
                  <a:cubicBezTo>
                    <a:pt x="662593" y="129154"/>
                    <a:pt x="604376" y="70938"/>
                    <a:pt x="532563" y="70938"/>
                  </a:cubicBezTo>
                  <a:close/>
                  <a:moveTo>
                    <a:pt x="532562" y="0"/>
                  </a:moveTo>
                  <a:cubicBezTo>
                    <a:pt x="643554" y="0"/>
                    <a:pt x="733529" y="89976"/>
                    <a:pt x="733529" y="200967"/>
                  </a:cubicBezTo>
                  <a:cubicBezTo>
                    <a:pt x="733529" y="256463"/>
                    <a:pt x="711035" y="306704"/>
                    <a:pt x="674668" y="343072"/>
                  </a:cubicBezTo>
                  <a:lnTo>
                    <a:pt x="617170" y="381838"/>
                  </a:lnTo>
                  <a:lnTo>
                    <a:pt x="979686" y="381838"/>
                  </a:lnTo>
                  <a:lnTo>
                    <a:pt x="1065125" y="1165609"/>
                  </a:lnTo>
                  <a:lnTo>
                    <a:pt x="0" y="1165609"/>
                  </a:lnTo>
                  <a:lnTo>
                    <a:pt x="85439" y="381838"/>
                  </a:lnTo>
                  <a:lnTo>
                    <a:pt x="447954" y="381838"/>
                  </a:lnTo>
                  <a:lnTo>
                    <a:pt x="390457" y="343072"/>
                  </a:lnTo>
                  <a:cubicBezTo>
                    <a:pt x="354089" y="306704"/>
                    <a:pt x="331595" y="256463"/>
                    <a:pt x="331595" y="200967"/>
                  </a:cubicBezTo>
                  <a:cubicBezTo>
                    <a:pt x="331595" y="89976"/>
                    <a:pt x="421571" y="0"/>
                    <a:pt x="532562" y="0"/>
                  </a:cubicBezTo>
                  <a:close/>
                </a:path>
              </a:pathLst>
            </a:cu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31" name="Textfeld 30">
              <a:extLst>
                <a:ext uri="{FF2B5EF4-FFF2-40B4-BE49-F238E27FC236}">
                  <a16:creationId xmlns:a16="http://schemas.microsoft.com/office/drawing/2014/main" id="{74C12804-C558-47EC-8532-53CCF51A2B1F}"/>
                </a:ext>
              </a:extLst>
            </p:cNvPr>
            <p:cNvSpPr txBox="1"/>
            <p:nvPr/>
          </p:nvSpPr>
          <p:spPr>
            <a:xfrm>
              <a:off x="335507" y="3287090"/>
              <a:ext cx="580987" cy="307777"/>
            </a:xfrm>
            <a:prstGeom prst="rect">
              <a:avLst/>
            </a:prstGeom>
            <a:noFill/>
          </p:spPr>
          <p:txBody>
            <a:bodyPr wrap="square" rtlCol="0">
              <a:spAutoFit/>
            </a:bodyPr>
            <a:lstStyle/>
            <a:p>
              <a:pPr algn="ctr"/>
              <a:r>
                <a:rPr lang="en-US" sz="1400">
                  <a:solidFill>
                    <a:schemeClr val="bg1"/>
                  </a:solidFill>
                </a:rPr>
                <a:t>300</a:t>
              </a:r>
            </a:p>
          </p:txBody>
        </p:sp>
      </p:grpSp>
      <p:sp>
        <p:nvSpPr>
          <p:cNvPr id="35" name="Rechteck 34">
            <a:extLst>
              <a:ext uri="{FF2B5EF4-FFF2-40B4-BE49-F238E27FC236}">
                <a16:creationId xmlns:a16="http://schemas.microsoft.com/office/drawing/2014/main" id="{314E1C2E-5B6C-4539-AE04-B04D15DF5F29}"/>
              </a:ext>
            </a:extLst>
          </p:cNvPr>
          <p:cNvSpPr/>
          <p:nvPr/>
        </p:nvSpPr>
        <p:spPr>
          <a:xfrm>
            <a:off x="211314" y="2348968"/>
            <a:ext cx="2658556" cy="863253"/>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rIns="90000" rtlCol="0" anchor="t" anchorCtr="0"/>
          <a:lstStyle/>
          <a:p>
            <a:r>
              <a:rPr lang="en-US" sz="1500">
                <a:solidFill>
                  <a:schemeClr val="bg1"/>
                </a:solidFill>
                <a:latin typeface="Arial"/>
                <a:cs typeface="Arial"/>
              </a:rPr>
              <a:t>center-to-center distance min. 60 mm </a:t>
            </a:r>
          </a:p>
        </p:txBody>
      </p:sp>
      <p:grpSp>
        <p:nvGrpSpPr>
          <p:cNvPr id="23" name="Gruppieren 22">
            <a:extLst>
              <a:ext uri="{FF2B5EF4-FFF2-40B4-BE49-F238E27FC236}">
                <a16:creationId xmlns:a16="http://schemas.microsoft.com/office/drawing/2014/main" id="{7CC50068-25D2-4B95-B64A-F9C8B5CC6941}"/>
              </a:ext>
            </a:extLst>
          </p:cNvPr>
          <p:cNvGrpSpPr/>
          <p:nvPr/>
        </p:nvGrpSpPr>
        <p:grpSpPr>
          <a:xfrm rot="5400000">
            <a:off x="462027" y="2516399"/>
            <a:ext cx="288000" cy="528390"/>
            <a:chOff x="5400000" y="5400000"/>
            <a:chExt cx="288000" cy="601404"/>
          </a:xfrm>
        </p:grpSpPr>
        <p:cxnSp>
          <p:nvCxnSpPr>
            <p:cNvPr id="24" name="Gerade Verbindung mit Pfeil 23">
              <a:extLst>
                <a:ext uri="{FF2B5EF4-FFF2-40B4-BE49-F238E27FC236}">
                  <a16:creationId xmlns:a16="http://schemas.microsoft.com/office/drawing/2014/main" id="{F615C3D7-EB6A-4299-9B18-6674D90307CE}"/>
                </a:ext>
              </a:extLst>
            </p:cNvPr>
            <p:cNvCxnSpPr>
              <a:cxnSpLocks noChangeAspect="1"/>
            </p:cNvCxnSpPr>
            <p:nvPr/>
          </p:nvCxnSpPr>
          <p:spPr>
            <a:xfrm flipV="1">
              <a:off x="5544000" y="5544000"/>
              <a:ext cx="0" cy="324000"/>
            </a:xfrm>
            <a:prstGeom prst="straightConnector1">
              <a:avLst/>
            </a:prstGeom>
            <a:noFill/>
            <a:ln w="12700">
              <a:solidFill>
                <a:schemeClr val="bg1"/>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 name="Rechteck 24">
              <a:extLst>
                <a:ext uri="{FF2B5EF4-FFF2-40B4-BE49-F238E27FC236}">
                  <a16:creationId xmlns:a16="http://schemas.microsoft.com/office/drawing/2014/main" id="{00A559AC-05CB-45A4-9DC3-5F55C0317EA1}"/>
                </a:ext>
              </a:extLst>
            </p:cNvPr>
            <p:cNvSpPr>
              <a:spLocks noChangeAspect="1"/>
            </p:cNvSpPr>
            <p:nvPr/>
          </p:nvSpPr>
          <p:spPr>
            <a:xfrm>
              <a:off x="5400000" y="5400000"/>
              <a:ext cx="288000" cy="288000"/>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26" name="Rechteck 25">
              <a:extLst>
                <a:ext uri="{FF2B5EF4-FFF2-40B4-BE49-F238E27FC236}">
                  <a16:creationId xmlns:a16="http://schemas.microsoft.com/office/drawing/2014/main" id="{5626F044-F5A5-48C1-88C6-8993276BC43F}"/>
                </a:ext>
              </a:extLst>
            </p:cNvPr>
            <p:cNvSpPr>
              <a:spLocks noChangeAspect="1"/>
            </p:cNvSpPr>
            <p:nvPr/>
          </p:nvSpPr>
          <p:spPr>
            <a:xfrm>
              <a:off x="5400000" y="5713404"/>
              <a:ext cx="288000" cy="288000"/>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buFont typeface="Wingdings" panose="05000000000000000000" pitchFamily="2" charset="2"/>
                <a:buNone/>
              </a:pPr>
              <a:endParaRPr lang="en-US" sz="2200">
                <a:solidFill>
                  <a:schemeClr val="bg1"/>
                </a:solidFill>
                <a:latin typeface="Arial" pitchFamily="34" charset="0"/>
                <a:cs typeface="Arial" pitchFamily="34" charset="0"/>
              </a:endParaRPr>
            </a:p>
          </p:txBody>
        </p:sp>
      </p:grpSp>
      <p:sp>
        <p:nvSpPr>
          <p:cNvPr id="36" name="Rechteck 35">
            <a:extLst>
              <a:ext uri="{FF2B5EF4-FFF2-40B4-BE49-F238E27FC236}">
                <a16:creationId xmlns:a16="http://schemas.microsoft.com/office/drawing/2014/main" id="{1FC4017F-063C-4F17-898F-96072D3F94F2}"/>
              </a:ext>
            </a:extLst>
          </p:cNvPr>
          <p:cNvSpPr/>
          <p:nvPr/>
        </p:nvSpPr>
        <p:spPr>
          <a:xfrm>
            <a:off x="211314" y="4546121"/>
            <a:ext cx="2658556" cy="863253"/>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rIns="90000" rtlCol="0" anchor="t" anchorCtr="0"/>
          <a:lstStyle/>
          <a:p>
            <a:r>
              <a:rPr lang="en-US" sz="1500">
                <a:solidFill>
                  <a:schemeClr val="bg1"/>
                </a:solidFill>
                <a:latin typeface="Arial"/>
                <a:cs typeface="Arial"/>
              </a:rPr>
              <a:t>30,000 km mileage with Ø 1.5 m/s during long-term test</a:t>
            </a:r>
          </a:p>
        </p:txBody>
      </p:sp>
      <p:pic>
        <p:nvPicPr>
          <p:cNvPr id="3" name="Grafik 2">
            <a:extLst>
              <a:ext uri="{FF2B5EF4-FFF2-40B4-BE49-F238E27FC236}">
                <a16:creationId xmlns:a16="http://schemas.microsoft.com/office/drawing/2014/main" id="{9526FC4D-7F5C-4F2E-931F-DEBF3109B718}"/>
              </a:ext>
            </a:extLst>
          </p:cNvPr>
          <p:cNvPicPr>
            <a:picLocks noChangeAspect="1"/>
          </p:cNvPicPr>
          <p:nvPr/>
        </p:nvPicPr>
        <p:blipFill>
          <a:blip r:embed="rId6">
            <a:clrChange>
              <a:clrFrom>
                <a:srgbClr val="DD2A1B"/>
              </a:clrFrom>
              <a:clrTo>
                <a:srgbClr val="DD2A1B">
                  <a:alpha val="0"/>
                </a:srgbClr>
              </a:clrTo>
            </a:clrChange>
          </a:blip>
          <a:stretch>
            <a:fillRect/>
          </a:stretch>
        </p:blipFill>
        <p:spPr>
          <a:xfrm>
            <a:off x="340185" y="4730638"/>
            <a:ext cx="509366" cy="494217"/>
          </a:xfrm>
          <a:prstGeom prst="rect">
            <a:avLst/>
          </a:prstGeom>
        </p:spPr>
      </p:pic>
      <p:sp>
        <p:nvSpPr>
          <p:cNvPr id="38" name="Rechteck 37">
            <a:extLst>
              <a:ext uri="{FF2B5EF4-FFF2-40B4-BE49-F238E27FC236}">
                <a16:creationId xmlns:a16="http://schemas.microsoft.com/office/drawing/2014/main" id="{201702CA-B4E5-4905-A7D3-1B42E1B97679}"/>
              </a:ext>
            </a:extLst>
          </p:cNvPr>
          <p:cNvSpPr/>
          <p:nvPr/>
        </p:nvSpPr>
        <p:spPr>
          <a:xfrm>
            <a:off x="3713776" y="3807163"/>
            <a:ext cx="144016" cy="144016"/>
          </a:xfrm>
          <a:prstGeom prst="rect">
            <a:avLst/>
          </a:prstGeom>
          <a:gradFill>
            <a:gsLst>
              <a:gs pos="0">
                <a:srgbClr val="EF0000"/>
              </a:gs>
              <a:gs pos="100000">
                <a:srgbClr val="C00000"/>
              </a:gs>
            </a:gsLst>
            <a:lin ang="3600000" scaled="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endParaRPr lang="en-US" sz="2200">
              <a:solidFill>
                <a:schemeClr val="bg1"/>
              </a:solidFill>
              <a:latin typeface="Arial" pitchFamily="34" charset="0"/>
              <a:cs typeface="Arial" pitchFamily="34" charset="0"/>
            </a:endParaRPr>
          </a:p>
        </p:txBody>
      </p:sp>
      <p:cxnSp>
        <p:nvCxnSpPr>
          <p:cNvPr id="39" name="Gerader Verbinder 38">
            <a:extLst>
              <a:ext uri="{FF2B5EF4-FFF2-40B4-BE49-F238E27FC236}">
                <a16:creationId xmlns:a16="http://schemas.microsoft.com/office/drawing/2014/main" id="{F521575F-3F22-4580-8476-417F29E0776E}"/>
              </a:ext>
            </a:extLst>
          </p:cNvPr>
          <p:cNvCxnSpPr>
            <a:cxnSpLocks/>
          </p:cNvCxnSpPr>
          <p:nvPr/>
        </p:nvCxnSpPr>
        <p:spPr>
          <a:xfrm flipV="1">
            <a:off x="2960711" y="2348968"/>
            <a:ext cx="0" cy="3060406"/>
          </a:xfrm>
          <a:prstGeom prst="line">
            <a:avLst/>
          </a:prstGeom>
          <a:ln w="19050">
            <a:solidFill>
              <a:srgbClr val="EF0000"/>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F19BEB59-D2A8-41C1-A1DC-A7F5DA94E87F}"/>
              </a:ext>
            </a:extLst>
          </p:cNvPr>
          <p:cNvCxnSpPr>
            <a:cxnSpLocks/>
            <a:stCxn id="38" idx="1"/>
          </p:cNvCxnSpPr>
          <p:nvPr/>
        </p:nvCxnSpPr>
        <p:spPr>
          <a:xfrm flipH="1">
            <a:off x="2960711" y="3879171"/>
            <a:ext cx="753065" cy="0"/>
          </a:xfrm>
          <a:prstGeom prst="line">
            <a:avLst/>
          </a:prstGeom>
          <a:ln w="19050">
            <a:solidFill>
              <a:srgbClr val="EF0000"/>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D0195181-1FD0-4A20-9148-996CE2C616DC}"/>
              </a:ext>
            </a:extLst>
          </p:cNvPr>
          <p:cNvSpPr/>
          <p:nvPr/>
        </p:nvSpPr>
        <p:spPr>
          <a:xfrm>
            <a:off x="6312024" y="3447545"/>
            <a:ext cx="2658556" cy="863253"/>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rIns="90000" rtlCol="0" anchor="t" anchorCtr="0"/>
          <a:lstStyle/>
          <a:p>
            <a:r>
              <a:rPr lang="en-US" sz="1500">
                <a:solidFill>
                  <a:schemeClr val="bg1"/>
                </a:solidFill>
                <a:latin typeface="Arial"/>
                <a:cs typeface="Arial"/>
              </a:rPr>
              <a:t>600 g standard payload, even more mass in tests</a:t>
            </a:r>
          </a:p>
        </p:txBody>
      </p:sp>
      <p:grpSp>
        <p:nvGrpSpPr>
          <p:cNvPr id="34" name="Gruppieren 33">
            <a:extLst>
              <a:ext uri="{FF2B5EF4-FFF2-40B4-BE49-F238E27FC236}">
                <a16:creationId xmlns:a16="http://schemas.microsoft.com/office/drawing/2014/main" id="{B5E6E9F9-66E3-4163-B25B-1D6F71867BA1}"/>
              </a:ext>
            </a:extLst>
          </p:cNvPr>
          <p:cNvGrpSpPr/>
          <p:nvPr/>
        </p:nvGrpSpPr>
        <p:grpSpPr>
          <a:xfrm>
            <a:off x="6427402" y="3665066"/>
            <a:ext cx="580987" cy="438537"/>
            <a:chOff x="335507" y="3156330"/>
            <a:chExt cx="580987" cy="438537"/>
          </a:xfrm>
        </p:grpSpPr>
        <p:sp>
          <p:nvSpPr>
            <p:cNvPr id="48" name="Freihandform 26">
              <a:extLst>
                <a:ext uri="{FF2B5EF4-FFF2-40B4-BE49-F238E27FC236}">
                  <a16:creationId xmlns:a16="http://schemas.microsoft.com/office/drawing/2014/main" id="{61D12FE1-5821-4EBE-B635-DF596933E313}"/>
                </a:ext>
              </a:extLst>
            </p:cNvPr>
            <p:cNvSpPr/>
            <p:nvPr/>
          </p:nvSpPr>
          <p:spPr>
            <a:xfrm>
              <a:off x="396010" y="3156330"/>
              <a:ext cx="459982" cy="424464"/>
            </a:xfrm>
            <a:custGeom>
              <a:avLst/>
              <a:gdLst>
                <a:gd name="connsiteX0" fmla="*/ 532563 w 1065125"/>
                <a:gd name="connsiteY0" fmla="*/ 70938 h 1165609"/>
                <a:gd name="connsiteX1" fmla="*/ 402533 w 1065125"/>
                <a:gd name="connsiteY1" fmla="*/ 200968 h 1165609"/>
                <a:gd name="connsiteX2" fmla="*/ 532563 w 1065125"/>
                <a:gd name="connsiteY2" fmla="*/ 330998 h 1165609"/>
                <a:gd name="connsiteX3" fmla="*/ 662593 w 1065125"/>
                <a:gd name="connsiteY3" fmla="*/ 200968 h 1165609"/>
                <a:gd name="connsiteX4" fmla="*/ 532563 w 1065125"/>
                <a:gd name="connsiteY4" fmla="*/ 70938 h 1165609"/>
                <a:gd name="connsiteX5" fmla="*/ 532562 w 1065125"/>
                <a:gd name="connsiteY5" fmla="*/ 0 h 1165609"/>
                <a:gd name="connsiteX6" fmla="*/ 733529 w 1065125"/>
                <a:gd name="connsiteY6" fmla="*/ 200967 h 1165609"/>
                <a:gd name="connsiteX7" fmla="*/ 674668 w 1065125"/>
                <a:gd name="connsiteY7" fmla="*/ 343072 h 1165609"/>
                <a:gd name="connsiteX8" fmla="*/ 617170 w 1065125"/>
                <a:gd name="connsiteY8" fmla="*/ 381838 h 1165609"/>
                <a:gd name="connsiteX9" fmla="*/ 979686 w 1065125"/>
                <a:gd name="connsiteY9" fmla="*/ 381838 h 1165609"/>
                <a:gd name="connsiteX10" fmla="*/ 1065125 w 1065125"/>
                <a:gd name="connsiteY10" fmla="*/ 1165609 h 1165609"/>
                <a:gd name="connsiteX11" fmla="*/ 0 w 1065125"/>
                <a:gd name="connsiteY11" fmla="*/ 1165609 h 1165609"/>
                <a:gd name="connsiteX12" fmla="*/ 85439 w 1065125"/>
                <a:gd name="connsiteY12" fmla="*/ 381838 h 1165609"/>
                <a:gd name="connsiteX13" fmla="*/ 447954 w 1065125"/>
                <a:gd name="connsiteY13" fmla="*/ 381838 h 1165609"/>
                <a:gd name="connsiteX14" fmla="*/ 390457 w 1065125"/>
                <a:gd name="connsiteY14" fmla="*/ 343072 h 1165609"/>
                <a:gd name="connsiteX15" fmla="*/ 331595 w 1065125"/>
                <a:gd name="connsiteY15" fmla="*/ 200967 h 1165609"/>
                <a:gd name="connsiteX16" fmla="*/ 532562 w 1065125"/>
                <a:gd name="connsiteY16" fmla="*/ 0 h 116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125" h="1165609">
                  <a:moveTo>
                    <a:pt x="532563" y="70938"/>
                  </a:moveTo>
                  <a:cubicBezTo>
                    <a:pt x="460749" y="70938"/>
                    <a:pt x="402533" y="129154"/>
                    <a:pt x="402533" y="200968"/>
                  </a:cubicBezTo>
                  <a:cubicBezTo>
                    <a:pt x="402533" y="272781"/>
                    <a:pt x="460749" y="330998"/>
                    <a:pt x="532563" y="330998"/>
                  </a:cubicBezTo>
                  <a:cubicBezTo>
                    <a:pt x="604376" y="330998"/>
                    <a:pt x="662593" y="272781"/>
                    <a:pt x="662593" y="200968"/>
                  </a:cubicBezTo>
                  <a:cubicBezTo>
                    <a:pt x="662593" y="129154"/>
                    <a:pt x="604376" y="70938"/>
                    <a:pt x="532563" y="70938"/>
                  </a:cubicBezTo>
                  <a:close/>
                  <a:moveTo>
                    <a:pt x="532562" y="0"/>
                  </a:moveTo>
                  <a:cubicBezTo>
                    <a:pt x="643554" y="0"/>
                    <a:pt x="733529" y="89976"/>
                    <a:pt x="733529" y="200967"/>
                  </a:cubicBezTo>
                  <a:cubicBezTo>
                    <a:pt x="733529" y="256463"/>
                    <a:pt x="711035" y="306704"/>
                    <a:pt x="674668" y="343072"/>
                  </a:cubicBezTo>
                  <a:lnTo>
                    <a:pt x="617170" y="381838"/>
                  </a:lnTo>
                  <a:lnTo>
                    <a:pt x="979686" y="381838"/>
                  </a:lnTo>
                  <a:lnTo>
                    <a:pt x="1065125" y="1165609"/>
                  </a:lnTo>
                  <a:lnTo>
                    <a:pt x="0" y="1165609"/>
                  </a:lnTo>
                  <a:lnTo>
                    <a:pt x="85439" y="381838"/>
                  </a:lnTo>
                  <a:lnTo>
                    <a:pt x="447954" y="381838"/>
                  </a:lnTo>
                  <a:lnTo>
                    <a:pt x="390457" y="343072"/>
                  </a:lnTo>
                  <a:cubicBezTo>
                    <a:pt x="354089" y="306704"/>
                    <a:pt x="331595" y="256463"/>
                    <a:pt x="331595" y="200967"/>
                  </a:cubicBezTo>
                  <a:cubicBezTo>
                    <a:pt x="331595" y="89976"/>
                    <a:pt x="421571" y="0"/>
                    <a:pt x="532562" y="0"/>
                  </a:cubicBezTo>
                  <a:close/>
                </a:path>
              </a:pathLst>
            </a:cu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49" name="Textfeld 48">
              <a:extLst>
                <a:ext uri="{FF2B5EF4-FFF2-40B4-BE49-F238E27FC236}">
                  <a16:creationId xmlns:a16="http://schemas.microsoft.com/office/drawing/2014/main" id="{F483DF9D-E528-4CEB-B8C0-C9BA78822556}"/>
                </a:ext>
              </a:extLst>
            </p:cNvPr>
            <p:cNvSpPr txBox="1"/>
            <p:nvPr/>
          </p:nvSpPr>
          <p:spPr>
            <a:xfrm>
              <a:off x="335507" y="3287090"/>
              <a:ext cx="580987" cy="307777"/>
            </a:xfrm>
            <a:prstGeom prst="rect">
              <a:avLst/>
            </a:prstGeom>
            <a:noFill/>
          </p:spPr>
          <p:txBody>
            <a:bodyPr wrap="square" rtlCol="0">
              <a:spAutoFit/>
            </a:bodyPr>
            <a:lstStyle/>
            <a:p>
              <a:pPr algn="ctr"/>
              <a:r>
                <a:rPr lang="en-US" sz="1400">
                  <a:solidFill>
                    <a:schemeClr val="bg1"/>
                  </a:solidFill>
                </a:rPr>
                <a:t>600</a:t>
              </a:r>
            </a:p>
          </p:txBody>
        </p:sp>
      </p:grpSp>
      <p:sp>
        <p:nvSpPr>
          <p:cNvPr id="41" name="Rechteck 40">
            <a:extLst>
              <a:ext uri="{FF2B5EF4-FFF2-40B4-BE49-F238E27FC236}">
                <a16:creationId xmlns:a16="http://schemas.microsoft.com/office/drawing/2014/main" id="{E4996F2C-50DC-498B-B6F4-EA1AEF0776FA}"/>
              </a:ext>
            </a:extLst>
          </p:cNvPr>
          <p:cNvSpPr/>
          <p:nvPr/>
        </p:nvSpPr>
        <p:spPr>
          <a:xfrm>
            <a:off x="6312024" y="2348968"/>
            <a:ext cx="2658556" cy="863253"/>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rIns="90000" rtlCol="0" anchor="t" anchorCtr="0"/>
          <a:lstStyle/>
          <a:p>
            <a:r>
              <a:rPr lang="en-US" sz="1500">
                <a:solidFill>
                  <a:schemeClr val="bg1"/>
                </a:solidFill>
                <a:latin typeface="Arial"/>
                <a:cs typeface="Arial"/>
              </a:rPr>
              <a:t>center-to-center distance min. 70 mm</a:t>
            </a:r>
          </a:p>
        </p:txBody>
      </p:sp>
      <p:grpSp>
        <p:nvGrpSpPr>
          <p:cNvPr id="42" name="Gruppieren 41">
            <a:extLst>
              <a:ext uri="{FF2B5EF4-FFF2-40B4-BE49-F238E27FC236}">
                <a16:creationId xmlns:a16="http://schemas.microsoft.com/office/drawing/2014/main" id="{26B39B4D-DBCC-43E6-B2A8-278F83A048D5}"/>
              </a:ext>
            </a:extLst>
          </p:cNvPr>
          <p:cNvGrpSpPr/>
          <p:nvPr/>
        </p:nvGrpSpPr>
        <p:grpSpPr>
          <a:xfrm rot="5400000">
            <a:off x="6562737" y="2516399"/>
            <a:ext cx="288000" cy="528390"/>
            <a:chOff x="5400000" y="5400000"/>
            <a:chExt cx="288000" cy="601404"/>
          </a:xfrm>
        </p:grpSpPr>
        <p:cxnSp>
          <p:nvCxnSpPr>
            <p:cNvPr id="45" name="Gerade Verbindung mit Pfeil 44">
              <a:extLst>
                <a:ext uri="{FF2B5EF4-FFF2-40B4-BE49-F238E27FC236}">
                  <a16:creationId xmlns:a16="http://schemas.microsoft.com/office/drawing/2014/main" id="{6B40BE70-7CB2-4BD5-920F-6E8B360D5449}"/>
                </a:ext>
              </a:extLst>
            </p:cNvPr>
            <p:cNvCxnSpPr>
              <a:cxnSpLocks noChangeAspect="1"/>
            </p:cNvCxnSpPr>
            <p:nvPr/>
          </p:nvCxnSpPr>
          <p:spPr>
            <a:xfrm flipV="1">
              <a:off x="5544000" y="5544000"/>
              <a:ext cx="0" cy="324000"/>
            </a:xfrm>
            <a:prstGeom prst="straightConnector1">
              <a:avLst/>
            </a:prstGeom>
            <a:noFill/>
            <a:ln w="12700">
              <a:solidFill>
                <a:schemeClr val="bg1"/>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Rechteck 45">
              <a:extLst>
                <a:ext uri="{FF2B5EF4-FFF2-40B4-BE49-F238E27FC236}">
                  <a16:creationId xmlns:a16="http://schemas.microsoft.com/office/drawing/2014/main" id="{43C24E2F-6E66-4665-B08A-DCA7F1DFAA87}"/>
                </a:ext>
              </a:extLst>
            </p:cNvPr>
            <p:cNvSpPr>
              <a:spLocks noChangeAspect="1"/>
            </p:cNvSpPr>
            <p:nvPr/>
          </p:nvSpPr>
          <p:spPr>
            <a:xfrm>
              <a:off x="5400000" y="5400000"/>
              <a:ext cx="288000" cy="288000"/>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47" name="Rechteck 46">
              <a:extLst>
                <a:ext uri="{FF2B5EF4-FFF2-40B4-BE49-F238E27FC236}">
                  <a16:creationId xmlns:a16="http://schemas.microsoft.com/office/drawing/2014/main" id="{07EB9C67-89CC-4ED9-AB40-5F093F74526E}"/>
                </a:ext>
              </a:extLst>
            </p:cNvPr>
            <p:cNvSpPr>
              <a:spLocks noChangeAspect="1"/>
            </p:cNvSpPr>
            <p:nvPr/>
          </p:nvSpPr>
          <p:spPr>
            <a:xfrm>
              <a:off x="5400000" y="5713404"/>
              <a:ext cx="288000" cy="288000"/>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buFont typeface="Wingdings" panose="05000000000000000000" pitchFamily="2" charset="2"/>
                <a:buNone/>
              </a:pPr>
              <a:endParaRPr lang="en-US" sz="2200">
                <a:solidFill>
                  <a:schemeClr val="bg1"/>
                </a:solidFill>
                <a:latin typeface="Arial" pitchFamily="34" charset="0"/>
                <a:cs typeface="Arial" pitchFamily="34" charset="0"/>
              </a:endParaRPr>
            </a:p>
          </p:txBody>
        </p:sp>
      </p:grpSp>
      <p:sp>
        <p:nvSpPr>
          <p:cNvPr id="43" name="Rechteck 42">
            <a:extLst>
              <a:ext uri="{FF2B5EF4-FFF2-40B4-BE49-F238E27FC236}">
                <a16:creationId xmlns:a16="http://schemas.microsoft.com/office/drawing/2014/main" id="{8F30B49E-E9C8-4C27-8BA4-2522E7722DFF}"/>
              </a:ext>
            </a:extLst>
          </p:cNvPr>
          <p:cNvSpPr/>
          <p:nvPr/>
        </p:nvSpPr>
        <p:spPr>
          <a:xfrm>
            <a:off x="6312024" y="4546121"/>
            <a:ext cx="2658556" cy="863253"/>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92000" rIns="90000" rtlCol="0" anchor="t" anchorCtr="0"/>
          <a:lstStyle/>
          <a:p>
            <a:r>
              <a:rPr lang="en-US" sz="1500">
                <a:solidFill>
                  <a:schemeClr val="bg1"/>
                </a:solidFill>
                <a:latin typeface="Arial"/>
                <a:cs typeface="Arial"/>
              </a:rPr>
              <a:t>25,000 km service life with Ø 1.5 m/s during long-term test</a:t>
            </a:r>
          </a:p>
        </p:txBody>
      </p:sp>
      <p:pic>
        <p:nvPicPr>
          <p:cNvPr id="44" name="Grafik 43">
            <a:extLst>
              <a:ext uri="{FF2B5EF4-FFF2-40B4-BE49-F238E27FC236}">
                <a16:creationId xmlns:a16="http://schemas.microsoft.com/office/drawing/2014/main" id="{82CAA238-55B8-4F83-A3C1-6EB84AE9086F}"/>
              </a:ext>
            </a:extLst>
          </p:cNvPr>
          <p:cNvPicPr>
            <a:picLocks noChangeAspect="1"/>
          </p:cNvPicPr>
          <p:nvPr/>
        </p:nvPicPr>
        <p:blipFill>
          <a:blip r:embed="rId6">
            <a:clrChange>
              <a:clrFrom>
                <a:srgbClr val="DD2A1B"/>
              </a:clrFrom>
              <a:clrTo>
                <a:srgbClr val="DD2A1B">
                  <a:alpha val="0"/>
                </a:srgbClr>
              </a:clrTo>
            </a:clrChange>
          </a:blip>
          <a:stretch>
            <a:fillRect/>
          </a:stretch>
        </p:blipFill>
        <p:spPr>
          <a:xfrm>
            <a:off x="6440895" y="4730638"/>
            <a:ext cx="509366" cy="494217"/>
          </a:xfrm>
          <a:prstGeom prst="rect">
            <a:avLst/>
          </a:prstGeom>
        </p:spPr>
      </p:pic>
      <p:sp>
        <p:nvSpPr>
          <p:cNvPr id="50" name="Rechteck 49">
            <a:extLst>
              <a:ext uri="{FF2B5EF4-FFF2-40B4-BE49-F238E27FC236}">
                <a16:creationId xmlns:a16="http://schemas.microsoft.com/office/drawing/2014/main" id="{A7FD59DD-461B-4CB7-A4B7-ADBFBDAF86FB}"/>
              </a:ext>
            </a:extLst>
          </p:cNvPr>
          <p:cNvSpPr/>
          <p:nvPr/>
        </p:nvSpPr>
        <p:spPr>
          <a:xfrm>
            <a:off x="9814486" y="3807163"/>
            <a:ext cx="144016" cy="144016"/>
          </a:xfrm>
          <a:prstGeom prst="rect">
            <a:avLst/>
          </a:prstGeom>
          <a:gradFill>
            <a:gsLst>
              <a:gs pos="0">
                <a:srgbClr val="EF0000"/>
              </a:gs>
              <a:gs pos="100000">
                <a:srgbClr val="C00000"/>
              </a:gs>
            </a:gsLst>
            <a:lin ang="3600000" scaled="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endParaRPr lang="en-US" sz="2200">
              <a:solidFill>
                <a:schemeClr val="bg1"/>
              </a:solidFill>
              <a:latin typeface="Arial" pitchFamily="34" charset="0"/>
              <a:cs typeface="Arial" pitchFamily="34" charset="0"/>
            </a:endParaRPr>
          </a:p>
        </p:txBody>
      </p:sp>
      <p:cxnSp>
        <p:nvCxnSpPr>
          <p:cNvPr id="51" name="Gerader Verbinder 50">
            <a:extLst>
              <a:ext uri="{FF2B5EF4-FFF2-40B4-BE49-F238E27FC236}">
                <a16:creationId xmlns:a16="http://schemas.microsoft.com/office/drawing/2014/main" id="{F2165CF2-4FB4-438B-BA26-3BA1F20E79A1}"/>
              </a:ext>
            </a:extLst>
          </p:cNvPr>
          <p:cNvCxnSpPr>
            <a:cxnSpLocks/>
            <a:stCxn id="50" idx="1"/>
          </p:cNvCxnSpPr>
          <p:nvPr/>
        </p:nvCxnSpPr>
        <p:spPr>
          <a:xfrm flipH="1">
            <a:off x="9061421" y="3879171"/>
            <a:ext cx="753065" cy="0"/>
          </a:xfrm>
          <a:prstGeom prst="line">
            <a:avLst/>
          </a:prstGeom>
          <a:ln w="19050">
            <a:solidFill>
              <a:srgbClr val="EF0000"/>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E144EBD3-88FF-44F5-A29C-187CC2CF8046}"/>
              </a:ext>
            </a:extLst>
          </p:cNvPr>
          <p:cNvCxnSpPr>
            <a:cxnSpLocks/>
          </p:cNvCxnSpPr>
          <p:nvPr/>
        </p:nvCxnSpPr>
        <p:spPr>
          <a:xfrm flipV="1">
            <a:off x="9061421" y="2360213"/>
            <a:ext cx="0" cy="3060406"/>
          </a:xfrm>
          <a:prstGeom prst="line">
            <a:avLst/>
          </a:prstGeom>
          <a:ln w="19050">
            <a:solidFill>
              <a:srgbClr val="EF0000"/>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237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Bildplatzhalter 2"/>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l="8" r="8"/>
          <a:stretch/>
        </p:blipFill>
        <p:spPr>
          <a:prstGeom prst="rect">
            <a:avLst/>
          </a:prstGeom>
        </p:spPr>
      </p:pic>
      <p:pic>
        <p:nvPicPr>
          <p:cNvPr id="13" name="Grafik 12">
            <a:extLst>
              <a:ext uri="{FF2B5EF4-FFF2-40B4-BE49-F238E27FC236}">
                <a16:creationId xmlns:a16="http://schemas.microsoft.com/office/drawing/2014/main" id="{7C91ECA3-1DAD-4ABE-B5B3-5FB073D88768}"/>
              </a:ext>
            </a:extLst>
          </p:cNvPr>
          <p:cNvPicPr>
            <a:picLocks noChangeAspect="1"/>
          </p:cNvPicPr>
          <p:nvPr/>
        </p:nvPicPr>
        <p:blipFill rotWithShape="1">
          <a:blip r:embed="rId3"/>
          <a:srcRect l="37975" r="20372" b="30482"/>
          <a:stretch/>
        </p:blipFill>
        <p:spPr>
          <a:xfrm>
            <a:off x="7824192" y="4149080"/>
            <a:ext cx="2448552" cy="2708920"/>
          </a:xfrm>
          <a:prstGeom prst="rect">
            <a:avLst/>
          </a:prstGeom>
        </p:spPr>
      </p:pic>
      <p:pic>
        <p:nvPicPr>
          <p:cNvPr id="16" name="Bildplatzhalter 4">
            <a:extLst>
              <a:ext uri="{FF2B5EF4-FFF2-40B4-BE49-F238E27FC236}">
                <a16:creationId xmlns:a16="http://schemas.microsoft.com/office/drawing/2014/main" id="{002AEAC3-A09D-4099-A67B-F37E0599F41D}"/>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4017" b="4017"/>
          <a:stretch>
            <a:fillRect/>
          </a:stretch>
        </p:blipFill>
        <p:spPr/>
      </p:pic>
      <p:sp>
        <p:nvSpPr>
          <p:cNvPr id="3" name="Textplatzhalter 2"/>
          <p:cNvSpPr>
            <a:spLocks noGrp="1"/>
          </p:cNvSpPr>
          <p:nvPr>
            <p:ph type="body" sz="quarter" idx="15"/>
          </p:nvPr>
        </p:nvSpPr>
        <p:spPr/>
        <p:txBody>
          <a:bodyPr/>
          <a:lstStyle/>
          <a:p>
            <a:r>
              <a:rPr lang="en-US" noProof="0" dirty="0"/>
              <a:t>guide rail made of </a:t>
            </a:r>
            <a:r>
              <a:rPr lang="en-US" noProof="0" dirty="0" err="1"/>
              <a:t>aluminium</a:t>
            </a:r>
            <a:endParaRPr lang="en-US" noProof="0" dirty="0"/>
          </a:p>
          <a:p>
            <a:pPr lvl="1"/>
            <a:r>
              <a:rPr lang="en-US" noProof="0" dirty="0"/>
              <a:t>straight and curved segments</a:t>
            </a:r>
          </a:p>
          <a:p>
            <a:pPr lvl="1"/>
            <a:r>
              <a:rPr lang="en-US" noProof="0" dirty="0"/>
              <a:t>abrasion-resistant hard </a:t>
            </a:r>
            <a:r>
              <a:rPr lang="en-US" noProof="0" dirty="0" err="1"/>
              <a:t>anodised</a:t>
            </a:r>
            <a:r>
              <a:rPr lang="en-US" noProof="0" dirty="0"/>
              <a:t> </a:t>
            </a:r>
            <a:r>
              <a:rPr lang="en-US" noProof="0" dirty="0" err="1"/>
              <a:t>aluminium</a:t>
            </a:r>
            <a:r>
              <a:rPr lang="en-US" noProof="0" dirty="0"/>
              <a:t> surface</a:t>
            </a:r>
          </a:p>
          <a:p>
            <a:pPr lvl="1"/>
            <a:r>
              <a:rPr lang="en-US" noProof="0" dirty="0"/>
              <a:t>simple assembly of the guide rail via mechanical interface on the motor module</a:t>
            </a:r>
          </a:p>
          <a:p>
            <a:r>
              <a:rPr lang="en-US" noProof="0" dirty="0"/>
              <a:t>mover with plastic rollers</a:t>
            </a:r>
          </a:p>
          <a:p>
            <a:pPr lvl="1"/>
            <a:r>
              <a:rPr lang="en-US" noProof="0" dirty="0"/>
              <a:t>backlash-free running through optimized geometry</a:t>
            </a:r>
          </a:p>
          <a:p>
            <a:pPr lvl="1"/>
            <a:r>
              <a:rPr lang="en-US" noProof="0" dirty="0"/>
              <a:t>no lubrication necessary</a:t>
            </a:r>
          </a:p>
          <a:p>
            <a:pPr lvl="1"/>
            <a:r>
              <a:rPr lang="en-US" noProof="0" dirty="0"/>
              <a:t>spring-loaded rollers </a:t>
            </a:r>
            <a:br>
              <a:rPr lang="en-US" noProof="0" dirty="0"/>
            </a:br>
            <a:r>
              <a:rPr lang="en-US" noProof="0" dirty="0"/>
              <a:t>reduce service interval</a:t>
            </a:r>
          </a:p>
          <a:p>
            <a:endParaRPr lang="en-US" noProof="0" dirty="0"/>
          </a:p>
        </p:txBody>
      </p:sp>
      <p:sp>
        <p:nvSpPr>
          <p:cNvPr id="4" name="Titel 3"/>
          <p:cNvSpPr>
            <a:spLocks noGrp="1"/>
          </p:cNvSpPr>
          <p:nvPr>
            <p:ph type="title"/>
          </p:nvPr>
        </p:nvSpPr>
        <p:spPr>
          <a:xfrm>
            <a:off x="0" y="111447"/>
            <a:ext cx="10137600" cy="967921"/>
          </a:xfrm>
        </p:spPr>
        <p:txBody>
          <a:bodyPr/>
          <a:lstStyle/>
          <a:p>
            <a:r>
              <a:rPr lang="en-US" noProof="0" dirty="0"/>
              <a:t>XTS Modules</a:t>
            </a:r>
            <a:br>
              <a:rPr lang="en-US" noProof="0" dirty="0"/>
            </a:br>
            <a:r>
              <a:rPr lang="en-US" noProof="0" dirty="0"/>
              <a:t>Beckhoff: plastic rollers on aluminum rail</a:t>
            </a:r>
          </a:p>
        </p:txBody>
      </p:sp>
      <p:sp>
        <p:nvSpPr>
          <p:cNvPr id="19" name="Textfeld 18">
            <a:extLst>
              <a:ext uri="{FF2B5EF4-FFF2-40B4-BE49-F238E27FC236}">
                <a16:creationId xmlns:a16="http://schemas.microsoft.com/office/drawing/2014/main" id="{98608439-F2FE-414A-B961-CEF975944620}"/>
              </a:ext>
            </a:extLst>
          </p:cNvPr>
          <p:cNvSpPr txBox="1"/>
          <p:nvPr/>
        </p:nvSpPr>
        <p:spPr>
          <a:xfrm>
            <a:off x="6340653" y="5447744"/>
            <a:ext cx="1646605" cy="369332"/>
          </a:xfrm>
          <a:prstGeom prst="rect">
            <a:avLst/>
          </a:prstGeom>
          <a:noFill/>
        </p:spPr>
        <p:txBody>
          <a:bodyPr wrap="none" rtlCol="0">
            <a:spAutoFit/>
          </a:bodyPr>
          <a:lstStyle/>
          <a:p>
            <a:pPr>
              <a:spcBef>
                <a:spcPts val="1100"/>
              </a:spcBef>
              <a:buFont typeface="Wingdings" pitchFamily="2" charset="2"/>
              <a:buNone/>
            </a:pPr>
            <a:r>
              <a:rPr lang="en-GB" dirty="0"/>
              <a:t>magnetic plates</a:t>
            </a:r>
          </a:p>
        </p:txBody>
      </p:sp>
      <p:cxnSp>
        <p:nvCxnSpPr>
          <p:cNvPr id="21" name="Gerader Verbinder 20">
            <a:extLst>
              <a:ext uri="{FF2B5EF4-FFF2-40B4-BE49-F238E27FC236}">
                <a16:creationId xmlns:a16="http://schemas.microsoft.com/office/drawing/2014/main" id="{F6194706-18B9-4CEA-B9A4-F88932824726}"/>
              </a:ext>
            </a:extLst>
          </p:cNvPr>
          <p:cNvCxnSpPr/>
          <p:nvPr/>
        </p:nvCxnSpPr>
        <p:spPr>
          <a:xfrm flipH="1">
            <a:off x="8077200" y="5639562"/>
            <a:ext cx="611088"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F0731914-95C9-45FE-B1F7-262A357EB2F4}"/>
              </a:ext>
            </a:extLst>
          </p:cNvPr>
          <p:cNvSpPr txBox="1"/>
          <p:nvPr/>
        </p:nvSpPr>
        <p:spPr>
          <a:xfrm>
            <a:off x="6652255" y="4695123"/>
            <a:ext cx="1197764" cy="369332"/>
          </a:xfrm>
          <a:prstGeom prst="rect">
            <a:avLst/>
          </a:prstGeom>
          <a:noFill/>
        </p:spPr>
        <p:txBody>
          <a:bodyPr wrap="none" rtlCol="0">
            <a:spAutoFit/>
          </a:bodyPr>
          <a:lstStyle/>
          <a:p>
            <a:pPr>
              <a:spcBef>
                <a:spcPts val="1100"/>
              </a:spcBef>
              <a:buFont typeface="Wingdings" pitchFamily="2" charset="2"/>
              <a:buNone/>
            </a:pPr>
            <a:r>
              <a:rPr lang="en-GB" dirty="0"/>
              <a:t>rollers</a:t>
            </a:r>
          </a:p>
        </p:txBody>
      </p:sp>
      <p:sp>
        <p:nvSpPr>
          <p:cNvPr id="24" name="Textfeld 23">
            <a:extLst>
              <a:ext uri="{FF2B5EF4-FFF2-40B4-BE49-F238E27FC236}">
                <a16:creationId xmlns:a16="http://schemas.microsoft.com/office/drawing/2014/main" id="{EEB65E90-FD26-45BC-92DE-68D3DE2B064A}"/>
              </a:ext>
            </a:extLst>
          </p:cNvPr>
          <p:cNvSpPr txBox="1"/>
          <p:nvPr/>
        </p:nvSpPr>
        <p:spPr>
          <a:xfrm>
            <a:off x="10095890" y="5789375"/>
            <a:ext cx="2096110" cy="646331"/>
          </a:xfrm>
          <a:prstGeom prst="rect">
            <a:avLst/>
          </a:prstGeom>
          <a:noFill/>
        </p:spPr>
        <p:txBody>
          <a:bodyPr wrap="square" rtlCol="0">
            <a:spAutoFit/>
          </a:bodyPr>
          <a:lstStyle/>
          <a:p>
            <a:pPr>
              <a:spcBef>
                <a:spcPts val="1100"/>
              </a:spcBef>
              <a:buFont typeface="Wingdings" pitchFamily="2" charset="2"/>
              <a:buNone/>
            </a:pPr>
            <a:r>
              <a:rPr lang="en-GB" dirty="0"/>
              <a:t>encoder flag for position feedback</a:t>
            </a:r>
          </a:p>
        </p:txBody>
      </p:sp>
      <p:cxnSp>
        <p:nvCxnSpPr>
          <p:cNvPr id="26" name="Gerader Verbinder 25">
            <a:extLst>
              <a:ext uri="{FF2B5EF4-FFF2-40B4-BE49-F238E27FC236}">
                <a16:creationId xmlns:a16="http://schemas.microsoft.com/office/drawing/2014/main" id="{602EA4DA-7FFD-4E80-889D-1F70FAA135AE}"/>
              </a:ext>
            </a:extLst>
          </p:cNvPr>
          <p:cNvCxnSpPr>
            <a:cxnSpLocks/>
          </p:cNvCxnSpPr>
          <p:nvPr/>
        </p:nvCxnSpPr>
        <p:spPr>
          <a:xfrm flipH="1">
            <a:off x="9413754" y="6105064"/>
            <a:ext cx="667366"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44CC2A96-2C28-42C8-B227-BD7856270C6F}"/>
              </a:ext>
            </a:extLst>
          </p:cNvPr>
          <p:cNvCxnSpPr/>
          <p:nvPr/>
        </p:nvCxnSpPr>
        <p:spPr>
          <a:xfrm flipH="1">
            <a:off x="7517124" y="4879789"/>
            <a:ext cx="1120152" cy="9688"/>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54435FB-91FA-46CE-916D-5392CEFDEC91}"/>
              </a:ext>
            </a:extLst>
          </p:cNvPr>
          <p:cNvCxnSpPr/>
          <p:nvPr/>
        </p:nvCxnSpPr>
        <p:spPr>
          <a:xfrm flipH="1">
            <a:off x="9521044" y="4813833"/>
            <a:ext cx="1120152" cy="9688"/>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3A22DA96-28C2-423C-BF9C-9C4F2862F285}"/>
              </a:ext>
            </a:extLst>
          </p:cNvPr>
          <p:cNvSpPr txBox="1"/>
          <p:nvPr/>
        </p:nvSpPr>
        <p:spPr>
          <a:xfrm>
            <a:off x="10574023" y="4478790"/>
            <a:ext cx="1617974" cy="646331"/>
          </a:xfrm>
          <a:prstGeom prst="rect">
            <a:avLst/>
          </a:prstGeom>
          <a:noFill/>
        </p:spPr>
        <p:txBody>
          <a:bodyPr wrap="square" rtlCol="0">
            <a:spAutoFit/>
          </a:bodyPr>
          <a:lstStyle/>
          <a:p>
            <a:pPr>
              <a:spcBef>
                <a:spcPts val="1100"/>
              </a:spcBef>
              <a:buFont typeface="Wingdings" pitchFamily="2" charset="2"/>
              <a:buNone/>
            </a:pPr>
            <a:r>
              <a:rPr lang="en-GB" dirty="0"/>
              <a:t>spring-loaded </a:t>
            </a:r>
            <a:br>
              <a:rPr lang="en-GB" dirty="0"/>
            </a:br>
            <a:r>
              <a:rPr lang="en-GB" dirty="0"/>
              <a:t>rollers </a:t>
            </a:r>
          </a:p>
        </p:txBody>
      </p:sp>
    </p:spTree>
    <p:extLst>
      <p:ext uri="{BB962C8B-B14F-4D97-AF65-F5344CB8AC3E}">
        <p14:creationId xmlns:p14="http://schemas.microsoft.com/office/powerpoint/2010/main" val="3736723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4549" b="14549"/>
          <a:stretch>
            <a:fillRect/>
          </a:stretch>
        </p:blipFill>
        <p:spPr/>
      </p:pic>
      <p:sp>
        <p:nvSpPr>
          <p:cNvPr id="3" name="Titel 2"/>
          <p:cNvSpPr>
            <a:spLocks noGrp="1"/>
          </p:cNvSpPr>
          <p:nvPr>
            <p:ph type="title"/>
          </p:nvPr>
        </p:nvSpPr>
        <p:spPr>
          <a:xfrm>
            <a:off x="-1" y="112233"/>
            <a:ext cx="10137600" cy="967921"/>
          </a:xfrm>
        </p:spPr>
        <p:txBody>
          <a:bodyPr/>
          <a:lstStyle/>
          <a:p>
            <a:r>
              <a:rPr lang="en-US" noProof="0" dirty="0"/>
              <a:t>Application example:</a:t>
            </a:r>
            <a:br>
              <a:rPr lang="en-US" noProof="0" dirty="0"/>
            </a:br>
            <a:r>
              <a:rPr lang="en-US" noProof="0" dirty="0"/>
              <a:t>Cosmetics filling line – </a:t>
            </a:r>
            <a:r>
              <a:rPr lang="en-US" noProof="0" dirty="0" err="1"/>
              <a:t>Groninger</a:t>
            </a:r>
            <a:r>
              <a:rPr lang="en-US" noProof="0" dirty="0"/>
              <a:t> &amp; Co. GmbH, Germany</a:t>
            </a:r>
          </a:p>
        </p:txBody>
      </p:sp>
    </p:spTree>
    <p:extLst>
      <p:ext uri="{BB962C8B-B14F-4D97-AF65-F5344CB8AC3E}">
        <p14:creationId xmlns:p14="http://schemas.microsoft.com/office/powerpoint/2010/main" val="820979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9">
            <a:extLst>
              <a:ext uri="{FF2B5EF4-FFF2-40B4-BE49-F238E27FC236}">
                <a16:creationId xmlns:a16="http://schemas.microsoft.com/office/drawing/2014/main" id="{A862901B-2CC2-4A6A-A0D2-89D475A4D5B9}"/>
              </a:ext>
            </a:extLst>
          </p:cNvPr>
          <p:cNvPicPr>
            <a:picLocks noGrp="1" noChangeAspect="1"/>
          </p:cNvPicPr>
          <p:nvPr>
            <p:ph type="pic" sz="quarter" idx="14"/>
          </p:nvPr>
        </p:nvPicPr>
        <p:blipFill rotWithShape="1">
          <a:blip r:embed="rId2"/>
          <a:srcRect t="25033" b="25033"/>
          <a:stretch/>
        </p:blipFill>
        <p:spPr bwMode="gray">
          <a:xfrm>
            <a:off x="0" y="1090800"/>
            <a:ext cx="12200400" cy="5767200"/>
          </a:xfrm>
          <a:ln w="6350">
            <a:solidFill>
              <a:schemeClr val="bg1">
                <a:lumMod val="95000"/>
              </a:schemeClr>
            </a:solidFill>
            <a:miter lim="800000"/>
          </a:ln>
        </p:spPr>
      </p:pic>
      <p:sp>
        <p:nvSpPr>
          <p:cNvPr id="6" name="Titel 5">
            <a:extLst>
              <a:ext uri="{FF2B5EF4-FFF2-40B4-BE49-F238E27FC236}">
                <a16:creationId xmlns:a16="http://schemas.microsoft.com/office/drawing/2014/main" id="{87ACC5A9-4B84-486A-B5CB-81AB5FFBA8E6}"/>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Guide rail system mounted parallel with the motor modules</a:t>
            </a:r>
            <a:endParaRPr lang="de-DE" dirty="0"/>
          </a:p>
        </p:txBody>
      </p:sp>
      <p:sp>
        <p:nvSpPr>
          <p:cNvPr id="12" name="Rectangle 28">
            <a:extLst>
              <a:ext uri="{FF2B5EF4-FFF2-40B4-BE49-F238E27FC236}">
                <a16:creationId xmlns:a16="http://schemas.microsoft.com/office/drawing/2014/main" id="{1DF58878-0C23-4EDC-BD80-723654BD9D2E}"/>
              </a:ext>
            </a:extLst>
          </p:cNvPr>
          <p:cNvSpPr/>
          <p:nvPr/>
        </p:nvSpPr>
        <p:spPr>
          <a:xfrm>
            <a:off x="458168" y="5475600"/>
            <a:ext cx="3672000"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R="0" defTabSz="914400" rtl="0" eaLnBrk="1" fontAlgn="auto" latinLnBrk="0" hangingPunct="1">
              <a:lnSpc>
                <a:spcPct val="100000"/>
              </a:lnSpc>
              <a:spcBef>
                <a:spcPts val="600"/>
              </a:spcBef>
              <a:spcAft>
                <a:spcPts val="0"/>
              </a:spcAft>
              <a:buClrTx/>
              <a:buSzTx/>
              <a:tabLst/>
            </a:pPr>
            <a:r>
              <a:rPr lang="en-us" baseline="0" dirty="0">
                <a:solidFill>
                  <a:schemeClr val="bg1"/>
                </a:solidFill>
                <a:latin typeface="+mj-lt"/>
                <a:ea typeface="+mn-ea"/>
                <a:cs typeface="Arial" pitchFamily="34" charset="0"/>
              </a:rPr>
              <a:t>Parallel guide rail absorbs </a:t>
            </a:r>
            <a:br>
              <a:rPr lang="en-us" baseline="0" dirty="0">
                <a:solidFill>
                  <a:schemeClr val="bg1"/>
                </a:solidFill>
                <a:latin typeface="+mj-lt"/>
                <a:ea typeface="+mn-ea"/>
                <a:cs typeface="Arial" pitchFamily="34" charset="0"/>
              </a:rPr>
            </a:br>
            <a:r>
              <a:rPr lang="en-us" baseline="0" dirty="0">
                <a:solidFill>
                  <a:schemeClr val="bg1"/>
                </a:solidFill>
                <a:latin typeface="+mj-lt"/>
                <a:ea typeface="+mn-ea"/>
                <a:cs typeface="Arial" pitchFamily="34" charset="0"/>
              </a:rPr>
              <a:t>weight forces</a:t>
            </a:r>
          </a:p>
          <a:p>
            <a:pPr marR="0" defTabSz="914400" rtl="0" eaLnBrk="1" fontAlgn="auto" latinLnBrk="0" hangingPunct="1">
              <a:lnSpc>
                <a:spcPct val="100000"/>
              </a:lnSpc>
              <a:spcBef>
                <a:spcPts val="600"/>
              </a:spcBef>
              <a:spcAft>
                <a:spcPts val="0"/>
              </a:spcAft>
              <a:buClrTx/>
              <a:buSzTx/>
              <a:tabLst/>
            </a:pPr>
            <a:r>
              <a:rPr lang="en-us" b="1" dirty="0">
                <a:solidFill>
                  <a:schemeClr val="bg1"/>
                </a:solidFill>
                <a:latin typeface="+mj-lt"/>
                <a:cs typeface="Arial" pitchFamily="34" charset="0"/>
              </a:rPr>
              <a:t>high payloads</a:t>
            </a:r>
          </a:p>
        </p:txBody>
      </p:sp>
      <p:sp>
        <p:nvSpPr>
          <p:cNvPr id="14" name="Rectangle 28">
            <a:extLst>
              <a:ext uri="{FF2B5EF4-FFF2-40B4-BE49-F238E27FC236}">
                <a16:creationId xmlns:a16="http://schemas.microsoft.com/office/drawing/2014/main" id="{1F4AF728-BB7F-4318-AAF0-5823295FF9C6}"/>
              </a:ext>
            </a:extLst>
          </p:cNvPr>
          <p:cNvSpPr/>
          <p:nvPr/>
        </p:nvSpPr>
        <p:spPr>
          <a:xfrm>
            <a:off x="4262400" y="5475600"/>
            <a:ext cx="3672000"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R="0" defTabSz="914400" rtl="0" eaLnBrk="1" fontAlgn="auto" latinLnBrk="0" hangingPunct="1">
              <a:lnSpc>
                <a:spcPct val="100000"/>
              </a:lnSpc>
              <a:spcBef>
                <a:spcPts val="600"/>
              </a:spcBef>
              <a:spcAft>
                <a:spcPts val="0"/>
              </a:spcAft>
              <a:buClrTx/>
              <a:buSzTx/>
              <a:tabLst/>
            </a:pPr>
            <a:r>
              <a:rPr lang="en-us" baseline="0" dirty="0">
                <a:solidFill>
                  <a:schemeClr val="bg1"/>
                </a:solidFill>
                <a:latin typeface="+mj-lt"/>
                <a:ea typeface="+mn-ea"/>
                <a:cs typeface="Arial" pitchFamily="34" charset="0"/>
              </a:rPr>
              <a:t>Steel rollers on steel </a:t>
            </a:r>
            <a:br>
              <a:rPr lang="en-us" baseline="0" dirty="0">
                <a:solidFill>
                  <a:schemeClr val="bg1"/>
                </a:solidFill>
                <a:latin typeface="+mj-lt"/>
                <a:ea typeface="+mn-ea"/>
                <a:cs typeface="Arial" pitchFamily="34" charset="0"/>
              </a:rPr>
            </a:br>
            <a:r>
              <a:rPr lang="en-us" baseline="0" dirty="0">
                <a:solidFill>
                  <a:schemeClr val="bg1"/>
                </a:solidFill>
                <a:latin typeface="+mj-lt"/>
                <a:ea typeface="+mn-ea"/>
                <a:cs typeface="Arial" pitchFamily="34" charset="0"/>
              </a:rPr>
              <a:t>guide rail</a:t>
            </a:r>
          </a:p>
          <a:p>
            <a:pPr marR="0" defTabSz="914400" rtl="0" eaLnBrk="1" fontAlgn="auto" latinLnBrk="0" hangingPunct="1">
              <a:lnSpc>
                <a:spcPct val="100000"/>
              </a:lnSpc>
              <a:spcBef>
                <a:spcPts val="600"/>
              </a:spcBef>
              <a:spcAft>
                <a:spcPts val="0"/>
              </a:spcAft>
              <a:buClrTx/>
              <a:buSzTx/>
              <a:tabLst/>
            </a:pPr>
            <a:r>
              <a:rPr lang="en-us" b="1" dirty="0">
                <a:solidFill>
                  <a:schemeClr val="bg1"/>
                </a:solidFill>
                <a:latin typeface="+mj-lt"/>
                <a:cs typeface="Arial" pitchFamily="34" charset="0"/>
              </a:rPr>
              <a:t>high durability</a:t>
            </a:r>
          </a:p>
        </p:txBody>
      </p:sp>
      <p:sp>
        <p:nvSpPr>
          <p:cNvPr id="15" name="Rectangle 28">
            <a:extLst>
              <a:ext uri="{FF2B5EF4-FFF2-40B4-BE49-F238E27FC236}">
                <a16:creationId xmlns:a16="http://schemas.microsoft.com/office/drawing/2014/main" id="{EFA96941-4E85-4DBC-BB75-757F3469EE9C}"/>
              </a:ext>
            </a:extLst>
          </p:cNvPr>
          <p:cNvSpPr/>
          <p:nvPr/>
        </p:nvSpPr>
        <p:spPr>
          <a:xfrm>
            <a:off x="8060400" y="5475600"/>
            <a:ext cx="3672000"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R="0" defTabSz="914400" rtl="0" eaLnBrk="1" fontAlgn="auto" latinLnBrk="0" hangingPunct="1">
              <a:lnSpc>
                <a:spcPct val="100000"/>
              </a:lnSpc>
              <a:spcBef>
                <a:spcPts val="600"/>
              </a:spcBef>
              <a:spcAft>
                <a:spcPts val="0"/>
              </a:spcAft>
              <a:buClrTx/>
              <a:buSzTx/>
              <a:tabLst/>
            </a:pPr>
            <a:r>
              <a:rPr lang="en-us" baseline="0" dirty="0">
                <a:solidFill>
                  <a:schemeClr val="bg1"/>
                </a:solidFill>
                <a:latin typeface="+mj-lt"/>
                <a:ea typeface="+mn-ea"/>
                <a:cs typeface="Arial" pitchFamily="34" charset="0"/>
              </a:rPr>
              <a:t>Movers with different magnet</a:t>
            </a:r>
            <a:br>
              <a:rPr lang="en-us" baseline="0" dirty="0">
                <a:solidFill>
                  <a:schemeClr val="bg1"/>
                </a:solidFill>
                <a:latin typeface="+mj-lt"/>
                <a:ea typeface="+mn-ea"/>
                <a:cs typeface="Arial" pitchFamily="34" charset="0"/>
              </a:rPr>
            </a:br>
            <a:r>
              <a:rPr lang="en-us" baseline="0" dirty="0">
                <a:solidFill>
                  <a:schemeClr val="bg1"/>
                </a:solidFill>
                <a:latin typeface="+mj-lt"/>
                <a:ea typeface="+mn-ea"/>
                <a:cs typeface="Arial" pitchFamily="34" charset="0"/>
              </a:rPr>
              <a:t>plate sets</a:t>
            </a:r>
          </a:p>
          <a:p>
            <a:pPr marR="0" defTabSz="914400" rtl="0" eaLnBrk="1" fontAlgn="auto" latinLnBrk="0" hangingPunct="1">
              <a:lnSpc>
                <a:spcPct val="100000"/>
              </a:lnSpc>
              <a:spcBef>
                <a:spcPts val="600"/>
              </a:spcBef>
              <a:spcAft>
                <a:spcPts val="0"/>
              </a:spcAft>
              <a:buClrTx/>
              <a:buSzTx/>
              <a:tabLst/>
            </a:pPr>
            <a:r>
              <a:rPr lang="en-us" b="1" dirty="0">
                <a:solidFill>
                  <a:schemeClr val="bg1"/>
                </a:solidFill>
                <a:latin typeface="+mj-lt"/>
                <a:cs typeface="Arial" pitchFamily="34" charset="0"/>
              </a:rPr>
              <a:t>high process forces supported</a:t>
            </a:r>
          </a:p>
        </p:txBody>
      </p:sp>
      <p:pic>
        <p:nvPicPr>
          <p:cNvPr id="9" name="Grafik 8">
            <a:extLst>
              <a:ext uri="{FF2B5EF4-FFF2-40B4-BE49-F238E27FC236}">
                <a16:creationId xmlns:a16="http://schemas.microsoft.com/office/drawing/2014/main" id="{6F85D045-E952-4D5F-8DC9-4AB015B73A04}"/>
              </a:ext>
            </a:extLst>
          </p:cNvPr>
          <p:cNvPicPr>
            <a:picLocks noChangeAspect="1"/>
          </p:cNvPicPr>
          <p:nvPr/>
        </p:nvPicPr>
        <p:blipFill rotWithShape="1">
          <a:blip r:embed="rId3">
            <a:clrChange>
              <a:clrFrom>
                <a:srgbClr val="FFFFFF"/>
              </a:clrFrom>
              <a:clrTo>
                <a:srgbClr val="FFFFFF">
                  <a:alpha val="0"/>
                </a:srgbClr>
              </a:clrTo>
            </a:clrChange>
          </a:blip>
          <a:srcRect l="7820" t="14718" r="7282" b="15324"/>
          <a:stretch/>
        </p:blipFill>
        <p:spPr>
          <a:xfrm>
            <a:off x="6919827" y="2402723"/>
            <a:ext cx="4392488" cy="1711454"/>
          </a:xfrm>
          <a:prstGeom prst="rect">
            <a:avLst/>
          </a:prstGeom>
          <a:effectLst>
            <a:outerShdw blurRad="139700" dist="76200" dir="2700000" algn="tl" rotWithShape="0">
              <a:prstClr val="black">
                <a:alpha val="25000"/>
              </a:prstClr>
            </a:outerShdw>
          </a:effectLst>
        </p:spPr>
      </p:pic>
      <p:pic>
        <p:nvPicPr>
          <p:cNvPr id="10" name="Grafik 9" descr="Ein Bild, das Schuhe enthält.&#10;&#10;Automatisch generierte Beschreibung">
            <a:extLst>
              <a:ext uri="{FF2B5EF4-FFF2-40B4-BE49-F238E27FC236}">
                <a16:creationId xmlns:a16="http://schemas.microsoft.com/office/drawing/2014/main" id="{D2B975DC-FF30-4723-9F47-4AA7DEE6B752}"/>
              </a:ext>
            </a:extLst>
          </p:cNvPr>
          <p:cNvPicPr>
            <a:picLocks noChangeAspect="1"/>
          </p:cNvPicPr>
          <p:nvPr/>
        </p:nvPicPr>
        <p:blipFill rotWithShape="1">
          <a:blip r:embed="rId4">
            <a:clrChange>
              <a:clrFrom>
                <a:srgbClr val="FFFFFF"/>
              </a:clrFrom>
              <a:clrTo>
                <a:srgbClr val="FFFFFF">
                  <a:alpha val="0"/>
                </a:srgbClr>
              </a:clrTo>
            </a:clrChange>
          </a:blip>
          <a:srcRect l="8858" t="17850" r="6683" b="11801"/>
          <a:stretch/>
        </p:blipFill>
        <p:spPr>
          <a:xfrm>
            <a:off x="936949" y="1890298"/>
            <a:ext cx="5840171" cy="2736304"/>
          </a:xfrm>
          <a:prstGeom prst="rect">
            <a:avLst/>
          </a:prstGeom>
          <a:effectLst>
            <a:outerShdw blurRad="139700" dist="76200" dir="2700000" algn="tl" rotWithShape="0">
              <a:prstClr val="black">
                <a:alpha val="25000"/>
              </a:prstClr>
            </a:outerShdw>
          </a:effectLst>
        </p:spPr>
      </p:pic>
    </p:spTree>
    <p:extLst>
      <p:ext uri="{BB962C8B-B14F-4D97-AF65-F5344CB8AC3E}">
        <p14:creationId xmlns:p14="http://schemas.microsoft.com/office/powerpoint/2010/main" val="273786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platzhalter 9"/>
          <p:cNvSpPr>
            <a:spLocks noGrp="1"/>
          </p:cNvSpPr>
          <p:nvPr>
            <p:ph type="body" sz="quarter" idx="15"/>
          </p:nvPr>
        </p:nvSpPr>
        <p:spPr/>
        <p:txBody>
          <a:bodyPr/>
          <a:lstStyle/>
          <a:p>
            <a:r>
              <a:rPr lang="en-US" noProof="0" dirty="0"/>
              <a:t>guidance system routed in parallel to  accept higher process forces</a:t>
            </a:r>
          </a:p>
          <a:p>
            <a:r>
              <a:rPr lang="en-US" noProof="0" dirty="0"/>
              <a:t>hardened steel V-guide to ensure high accuracy over prolonged periods of time</a:t>
            </a:r>
          </a:p>
          <a:p>
            <a:r>
              <a:rPr lang="en-US" noProof="0" dirty="0"/>
              <a:t>with automatic lubrication system	</a:t>
            </a:r>
            <a:br>
              <a:rPr lang="en-US" noProof="0" dirty="0"/>
            </a:br>
            <a:r>
              <a:rPr lang="en-US" noProof="0" dirty="0">
                <a:sym typeface="Wingdings" panose="05000000000000000000" pitchFamily="2" charset="2"/>
              </a:rPr>
              <a:t></a:t>
            </a:r>
            <a:r>
              <a:rPr lang="en-US" noProof="0" dirty="0"/>
              <a:t> lubricant is fed to the guide surfaces of the rails</a:t>
            </a:r>
          </a:p>
          <a:p>
            <a:r>
              <a:rPr lang="en-US" noProof="0" dirty="0"/>
              <a:t>1-track: rail system for 180° curve (</a:t>
            </a:r>
            <a:r>
              <a:rPr lang="en-US" noProof="0" dirty="0" err="1"/>
              <a:t>clothoid</a:t>
            </a:r>
            <a:r>
              <a:rPr lang="en-US" noProof="0" dirty="0"/>
              <a:t>)</a:t>
            </a:r>
          </a:p>
          <a:p>
            <a:r>
              <a:rPr lang="en-US" noProof="0" dirty="0"/>
              <a:t>PRT2: rail system for round, oval and rectangular systems</a:t>
            </a:r>
          </a:p>
          <a:p>
            <a:r>
              <a:rPr lang="en-US" noProof="0" dirty="0"/>
              <a:t>motor modules available with upper profile without drill holes</a:t>
            </a:r>
          </a:p>
          <a:p>
            <a:pPr marL="361950" lvl="1" indent="0">
              <a:buNone/>
            </a:pPr>
            <a:r>
              <a:rPr lang="en-US" noProof="0" dirty="0">
                <a:sym typeface="Wingdings" panose="05000000000000000000" pitchFamily="2" charset="2"/>
              </a:rPr>
              <a:t></a:t>
            </a:r>
            <a:r>
              <a:rPr lang="en-US" noProof="0" dirty="0"/>
              <a:t> increased ease of cleaning</a:t>
            </a:r>
          </a:p>
        </p:txBody>
      </p:sp>
      <p:sp>
        <p:nvSpPr>
          <p:cNvPr id="5" name="Titel 4">
            <a:extLst>
              <a:ext uri="{FF2B5EF4-FFF2-40B4-BE49-F238E27FC236}">
                <a16:creationId xmlns:a16="http://schemas.microsoft.com/office/drawing/2014/main" id="{67FCB9E3-3EFC-4BAF-835D-10AE7081D817}"/>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Guide rail system mounted parallel with the motor modules</a:t>
            </a:r>
          </a:p>
        </p:txBody>
      </p:sp>
      <p:pic>
        <p:nvPicPr>
          <p:cNvPr id="8" name="Bildplatzhalter 3"/>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4770" r="14770"/>
          <a:stretch/>
        </p:blipFill>
        <p:spPr/>
      </p:pic>
    </p:spTree>
    <p:extLst>
      <p:ext uri="{BB962C8B-B14F-4D97-AF65-F5344CB8AC3E}">
        <p14:creationId xmlns:p14="http://schemas.microsoft.com/office/powerpoint/2010/main" val="945987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2"/>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t="17" r="12047" b="17"/>
          <a:stretch/>
        </p:blipFill>
        <p:spPr/>
      </p:pic>
      <p:pic>
        <p:nvPicPr>
          <p:cNvPr id="25" name="Bildplatzhalter 2">
            <a:extLst>
              <a:ext uri="{FF2B5EF4-FFF2-40B4-BE49-F238E27FC236}">
                <a16:creationId xmlns:a16="http://schemas.microsoft.com/office/drawing/2014/main" id="{456E1151-FFF5-4748-AF81-DC892FFD01B6}"/>
              </a:ext>
            </a:extLst>
          </p:cNvPr>
          <p:cNvPicPr preferRelativeResize="0">
            <a:picLocks/>
          </p:cNvPicPr>
          <p:nvPr/>
        </p:nvPicPr>
        <p:blipFill rotWithShape="1">
          <a:blip r:embed="rId5">
            <a:extLst>
              <a:ext uri="{28A0092B-C50C-407E-A947-70E740481C1C}">
                <a14:useLocalDpi xmlns:a14="http://schemas.microsoft.com/office/drawing/2010/main" val="0"/>
              </a:ext>
            </a:extLst>
          </a:blip>
          <a:srcRect l="22469" t="10125" r="18714" b="6551"/>
          <a:stretch/>
        </p:blipFill>
        <p:spPr bwMode="gray">
          <a:xfrm>
            <a:off x="457491" y="4119198"/>
            <a:ext cx="2160000" cy="2480287"/>
          </a:xfrm>
          <a:prstGeom prst="rect">
            <a:avLst/>
          </a:prstGeom>
          <a:ln w="12700">
            <a:solidFill>
              <a:schemeClr val="bg1">
                <a:lumMod val="95000"/>
              </a:schemeClr>
            </a:solidFill>
            <a:miter lim="800000"/>
          </a:ln>
        </p:spPr>
      </p:pic>
      <p:pic>
        <p:nvPicPr>
          <p:cNvPr id="23" name="Bildplatzhalter 2">
            <a:extLst>
              <a:ext uri="{FF2B5EF4-FFF2-40B4-BE49-F238E27FC236}">
                <a16:creationId xmlns:a16="http://schemas.microsoft.com/office/drawing/2014/main" id="{1E18BB77-1E17-4242-A674-41DE51C3AF12}"/>
              </a:ext>
            </a:extLst>
          </p:cNvPr>
          <p:cNvPicPr preferRelativeResize="0">
            <a:picLocks/>
          </p:cNvPicPr>
          <p:nvPr/>
        </p:nvPicPr>
        <p:blipFill rotWithShape="1">
          <a:blip r:embed="rId5">
            <a:extLst>
              <a:ext uri="{28A0092B-C50C-407E-A947-70E740481C1C}">
                <a14:useLocalDpi xmlns:a14="http://schemas.microsoft.com/office/drawing/2010/main" val="0"/>
              </a:ext>
            </a:extLst>
          </a:blip>
          <a:srcRect l="22469" t="10125" r="18714" b="6551"/>
          <a:stretch/>
        </p:blipFill>
        <p:spPr bwMode="gray">
          <a:xfrm>
            <a:off x="457491" y="1380761"/>
            <a:ext cx="2160000" cy="2480287"/>
          </a:xfrm>
          <a:prstGeom prst="rect">
            <a:avLst/>
          </a:prstGeom>
          <a:ln w="12700">
            <a:solidFill>
              <a:schemeClr val="bg1">
                <a:lumMod val="95000"/>
              </a:schemeClr>
            </a:solidFill>
            <a:miter lim="800000"/>
          </a:ln>
        </p:spPr>
      </p:pic>
      <p:sp>
        <p:nvSpPr>
          <p:cNvPr id="2" name="Titel 1"/>
          <p:cNvSpPr>
            <a:spLocks noGrp="1"/>
          </p:cNvSpPr>
          <p:nvPr>
            <p:ph type="title"/>
          </p:nvPr>
        </p:nvSpPr>
        <p:spPr>
          <a:xfrm>
            <a:off x="-1" y="450787"/>
            <a:ext cx="10137600" cy="629367"/>
          </a:xfrm>
        </p:spPr>
        <p:txBody>
          <a:bodyPr/>
          <a:lstStyle/>
          <a:p>
            <a:r>
              <a:rPr lang="en-US" dirty="0"/>
              <a:t>XTS | a new dimension for intelligent product transport</a:t>
            </a:r>
            <a:endParaRPr lang="de-DE" dirty="0"/>
          </a:p>
        </p:txBody>
      </p:sp>
      <p:sp>
        <p:nvSpPr>
          <p:cNvPr id="11" name="Geschweifte Klammer rechts 10"/>
          <p:cNvSpPr/>
          <p:nvPr/>
        </p:nvSpPr>
        <p:spPr>
          <a:xfrm>
            <a:off x="2639616" y="2422653"/>
            <a:ext cx="1521373" cy="3103492"/>
          </a:xfrm>
          <a:prstGeom prst="rightBrace">
            <a:avLst>
              <a:gd name="adj1" fmla="val 0"/>
              <a:gd name="adj2" fmla="val 50000"/>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741" name="Grafik 740">
            <a:extLst>
              <a:ext uri="{FF2B5EF4-FFF2-40B4-BE49-F238E27FC236}">
                <a16:creationId xmlns:a16="http://schemas.microsoft.com/office/drawing/2014/main" id="{4F886B31-D4B1-4663-BC43-CE524217F73E}"/>
              </a:ext>
            </a:extLst>
          </p:cNvPr>
          <p:cNvPicPr>
            <a:picLocks noChangeAspect="1"/>
          </p:cNvPicPr>
          <p:nvPr/>
        </p:nvPicPr>
        <p:blipFill rotWithShape="1">
          <a:blip r:embed="rId6"/>
          <a:srcRect l="-3445" r="-3445"/>
          <a:stretch/>
        </p:blipFill>
        <p:spPr>
          <a:xfrm>
            <a:off x="835143" y="1644614"/>
            <a:ext cx="1445638" cy="1655364"/>
          </a:xfrm>
          <a:prstGeom prst="rect">
            <a:avLst/>
          </a:prstGeom>
          <a:effectLst>
            <a:outerShdw blurRad="215900" dir="18900000" sx="77000" sy="77000" kx="-1200000" algn="bl" rotWithShape="0">
              <a:prstClr val="black">
                <a:alpha val="13000"/>
              </a:prstClr>
            </a:outerShdw>
          </a:effectLst>
        </p:spPr>
      </p:pic>
      <p:pic>
        <p:nvPicPr>
          <p:cNvPr id="19" name="Grafik 18">
            <a:extLst>
              <a:ext uri="{FF2B5EF4-FFF2-40B4-BE49-F238E27FC236}">
                <a16:creationId xmlns:a16="http://schemas.microsoft.com/office/drawing/2014/main" id="{0C78ACD2-39CD-4446-AB83-FE73CA9C47BE}"/>
              </a:ext>
            </a:extLst>
          </p:cNvPr>
          <p:cNvPicPr>
            <a:picLocks noChangeAspect="1"/>
          </p:cNvPicPr>
          <p:nvPr/>
        </p:nvPicPr>
        <p:blipFill>
          <a:blip r:embed="rId7"/>
          <a:srcRect t="2071" b="2071"/>
          <a:stretch/>
        </p:blipFill>
        <p:spPr>
          <a:xfrm>
            <a:off x="629128" y="4182987"/>
            <a:ext cx="1982318" cy="1982317"/>
          </a:xfrm>
          <a:prstGeom prst="rect">
            <a:avLst/>
          </a:prstGeom>
          <a:effectLst>
            <a:outerShdw blurRad="127000" dist="38100" dir="2700000" algn="tl" rotWithShape="0">
              <a:prstClr val="black">
                <a:alpha val="25000"/>
              </a:prstClr>
            </a:outerShdw>
          </a:effectLst>
        </p:spPr>
      </p:pic>
      <p:sp>
        <p:nvSpPr>
          <p:cNvPr id="12" name="Textfeld 11">
            <a:extLst>
              <a:ext uri="{FF2B5EF4-FFF2-40B4-BE49-F238E27FC236}">
                <a16:creationId xmlns:a16="http://schemas.microsoft.com/office/drawing/2014/main" id="{9BFCB651-18E6-4EEF-887A-09C17E6E86F0}"/>
              </a:ext>
            </a:extLst>
          </p:cNvPr>
          <p:cNvSpPr txBox="1"/>
          <p:nvPr/>
        </p:nvSpPr>
        <p:spPr>
          <a:xfrm>
            <a:off x="457491" y="6168598"/>
            <a:ext cx="2160000" cy="430887"/>
          </a:xfrm>
          <a:prstGeom prst="rect">
            <a:avLst/>
          </a:prstGeom>
          <a:solidFill>
            <a:schemeClr val="bg1">
              <a:alpha val="75000"/>
            </a:schemeClr>
          </a:solidFill>
        </p:spPr>
        <p:txBody>
          <a:bodyPr wrap="square" lIns="234000" rtlCol="0">
            <a:spAutoFit/>
          </a:bodyPr>
          <a:lstStyle/>
          <a:p>
            <a:r>
              <a:rPr lang="en-us" sz="2200"/>
              <a:t>linear</a:t>
            </a:r>
          </a:p>
        </p:txBody>
      </p:sp>
      <p:sp>
        <p:nvSpPr>
          <p:cNvPr id="13" name="Textfeld 12">
            <a:extLst>
              <a:ext uri="{FF2B5EF4-FFF2-40B4-BE49-F238E27FC236}">
                <a16:creationId xmlns:a16="http://schemas.microsoft.com/office/drawing/2014/main" id="{A2D4945D-22AA-4DA4-A267-71CE801D265D}"/>
              </a:ext>
            </a:extLst>
          </p:cNvPr>
          <p:cNvSpPr txBox="1"/>
          <p:nvPr/>
        </p:nvSpPr>
        <p:spPr>
          <a:xfrm>
            <a:off x="457491" y="3430161"/>
            <a:ext cx="2160000" cy="430887"/>
          </a:xfrm>
          <a:prstGeom prst="rect">
            <a:avLst/>
          </a:prstGeom>
          <a:solidFill>
            <a:schemeClr val="bg1">
              <a:alpha val="75000"/>
            </a:schemeClr>
          </a:solidFill>
        </p:spPr>
        <p:txBody>
          <a:bodyPr wrap="square" lIns="234000" rtlCol="0">
            <a:spAutoFit/>
          </a:bodyPr>
          <a:lstStyle/>
          <a:p>
            <a:r>
              <a:rPr lang="en-us" sz="2200" dirty="0"/>
              <a:t>rotary</a:t>
            </a:r>
          </a:p>
        </p:txBody>
      </p:sp>
      <p:pic>
        <p:nvPicPr>
          <p:cNvPr id="14" name="Beckhoff_XTS_Verpackungsstrasse_1920x1080">
            <a:hlinkClick r:id="" action="ppaction://media"/>
            <a:extLst>
              <a:ext uri="{FF2B5EF4-FFF2-40B4-BE49-F238E27FC236}">
                <a16:creationId xmlns:a16="http://schemas.microsoft.com/office/drawing/2014/main" id="{E3543436-6BC3-40DE-B624-B1A6C2870E0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314294" y="1883767"/>
            <a:ext cx="7433144" cy="4181265"/>
          </a:xfrm>
          <a:prstGeom prst="rect">
            <a:avLst/>
          </a:prstGeom>
          <a:ln w="12700">
            <a:solidFill>
              <a:schemeClr val="bg1"/>
            </a:solidFill>
            <a:miter lim="800000"/>
          </a:ln>
        </p:spPr>
      </p:pic>
    </p:spTree>
    <p:extLst>
      <p:ext uri="{BB962C8B-B14F-4D97-AF65-F5344CB8AC3E}">
        <p14:creationId xmlns:p14="http://schemas.microsoft.com/office/powerpoint/2010/main" val="104106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8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4"/>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28802" b="284"/>
          <a:stretch/>
        </p:blipFill>
        <p:spPr/>
      </p:pic>
      <p:sp>
        <p:nvSpPr>
          <p:cNvPr id="3" name="Titel 2"/>
          <p:cNvSpPr>
            <a:spLocks noGrp="1"/>
          </p:cNvSpPr>
          <p:nvPr>
            <p:ph type="title"/>
          </p:nvPr>
        </p:nvSpPr>
        <p:spPr>
          <a:xfrm>
            <a:off x="-1" y="112233"/>
            <a:ext cx="10137600" cy="967921"/>
          </a:xfrm>
        </p:spPr>
        <p:txBody>
          <a:bodyPr/>
          <a:lstStyle/>
          <a:p>
            <a:r>
              <a:rPr lang="en-US" noProof="0" dirty="0"/>
              <a:t>Application example:</a:t>
            </a:r>
            <a:br>
              <a:rPr lang="en-US" noProof="0" dirty="0"/>
            </a:br>
            <a:r>
              <a:rPr lang="en-US" noProof="0" dirty="0"/>
              <a:t>Optical inspection system – GEFASOFT, Germany</a:t>
            </a:r>
          </a:p>
        </p:txBody>
      </p:sp>
    </p:spTree>
    <p:extLst>
      <p:ext uri="{BB962C8B-B14F-4D97-AF65-F5344CB8AC3E}">
        <p14:creationId xmlns:p14="http://schemas.microsoft.com/office/powerpoint/2010/main" val="4227015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40" r="15711"/>
          <a:stretch/>
        </p:blipFill>
        <p:spPr/>
      </p:pic>
      <p:pic>
        <p:nvPicPr>
          <p:cNvPr id="13" name="Bildplatzhalter 1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5980" r="15658"/>
          <a:stretch/>
        </p:blipFill>
        <p:spPr/>
      </p:pic>
      <p:sp>
        <p:nvSpPr>
          <p:cNvPr id="5" name="Titel 4"/>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guide rail and movers Comparison</a:t>
            </a:r>
          </a:p>
        </p:txBody>
      </p:sp>
      <p:sp>
        <p:nvSpPr>
          <p:cNvPr id="9" name="Textfeld 8"/>
          <p:cNvSpPr txBox="1"/>
          <p:nvPr/>
        </p:nvSpPr>
        <p:spPr>
          <a:xfrm>
            <a:off x="407368" y="1219612"/>
            <a:ext cx="3421129" cy="430887"/>
          </a:xfrm>
          <a:prstGeom prst="rect">
            <a:avLst/>
          </a:prstGeom>
          <a:noFill/>
        </p:spPr>
        <p:txBody>
          <a:bodyPr wrap="none" rtlCol="0">
            <a:spAutoFit/>
          </a:bodyPr>
          <a:lstStyle/>
          <a:p>
            <a:r>
              <a:rPr lang="en-GB" sz="2200" b="1"/>
              <a:t>Beckhoff system solution</a:t>
            </a:r>
          </a:p>
        </p:txBody>
      </p:sp>
      <p:sp>
        <p:nvSpPr>
          <p:cNvPr id="10" name="Textfeld 9"/>
          <p:cNvSpPr txBox="1"/>
          <p:nvPr/>
        </p:nvSpPr>
        <p:spPr>
          <a:xfrm>
            <a:off x="6452850" y="1219612"/>
            <a:ext cx="5036956" cy="769441"/>
          </a:xfrm>
          <a:prstGeom prst="rect">
            <a:avLst/>
          </a:prstGeom>
          <a:noFill/>
        </p:spPr>
        <p:txBody>
          <a:bodyPr wrap="none" rtlCol="0">
            <a:spAutoFit/>
          </a:bodyPr>
          <a:lstStyle/>
          <a:p>
            <a:r>
              <a:rPr lang="en-US" sz="2200" b="1">
                <a:solidFill>
                  <a:schemeClr val="bg1"/>
                </a:solidFill>
              </a:rPr>
              <a:t>Guide rail system, mounted parallel </a:t>
            </a:r>
            <a:br>
              <a:rPr lang="en-US" sz="2200" b="1">
                <a:solidFill>
                  <a:schemeClr val="bg1"/>
                </a:solidFill>
              </a:rPr>
            </a:br>
            <a:r>
              <a:rPr lang="en-US" sz="2200" b="1">
                <a:solidFill>
                  <a:schemeClr val="bg1"/>
                </a:solidFill>
              </a:rPr>
              <a:t>with the motor modules</a:t>
            </a:r>
            <a:endParaRPr lang="en-US" sz="2200" b="1" dirty="0">
              <a:solidFill>
                <a:schemeClr val="bg1"/>
              </a:solidFill>
            </a:endParaRPr>
          </a:p>
        </p:txBody>
      </p:sp>
      <p:sp>
        <p:nvSpPr>
          <p:cNvPr id="14" name="Textfeld 13"/>
          <p:cNvSpPr txBox="1"/>
          <p:nvPr/>
        </p:nvSpPr>
        <p:spPr>
          <a:xfrm>
            <a:off x="6091860" y="5517232"/>
            <a:ext cx="6091860" cy="1351413"/>
          </a:xfrm>
          <a:prstGeom prst="rect">
            <a:avLst/>
          </a:prstGeom>
          <a:solidFill>
            <a:srgbClr val="FFFFFF">
              <a:alpha val="74902"/>
            </a:srgbClr>
          </a:solidFill>
        </p:spPr>
        <p:txBody>
          <a:bodyPr wrap="none" lIns="234000" tIns="234000" rtlCol="0">
            <a:noAutofit/>
          </a:bodyPr>
          <a:lstStyle/>
          <a:p>
            <a:pPr marL="342900" indent="-342900">
              <a:buFont typeface="Wingdings" panose="05000000000000000000" pitchFamily="2" charset="2"/>
              <a:buChar char="§"/>
            </a:pPr>
            <a:r>
              <a:rPr lang="en-GB" sz="2200" dirty="0"/>
              <a:t>higher loads</a:t>
            </a:r>
          </a:p>
          <a:p>
            <a:pPr marL="342900" indent="-342900">
              <a:buFont typeface="Wingdings" panose="05000000000000000000" pitchFamily="2" charset="2"/>
              <a:buChar char="§"/>
            </a:pPr>
            <a:r>
              <a:rPr lang="en-GB" sz="2200" dirty="0"/>
              <a:t>higher process forces</a:t>
            </a:r>
          </a:p>
          <a:p>
            <a:pPr marL="342900" indent="-342900">
              <a:buFont typeface="Wingdings" panose="05000000000000000000" pitchFamily="2" charset="2"/>
              <a:buChar char="§"/>
            </a:pPr>
            <a:r>
              <a:rPr lang="en-GB" sz="2200" dirty="0"/>
              <a:t>maximised service life</a:t>
            </a:r>
          </a:p>
        </p:txBody>
      </p:sp>
      <p:sp>
        <p:nvSpPr>
          <p:cNvPr id="15" name="Textfeld 14"/>
          <p:cNvSpPr txBox="1"/>
          <p:nvPr/>
        </p:nvSpPr>
        <p:spPr>
          <a:xfrm>
            <a:off x="-1" y="5517232"/>
            <a:ext cx="6091860" cy="1340768"/>
          </a:xfrm>
          <a:prstGeom prst="rect">
            <a:avLst/>
          </a:prstGeom>
          <a:solidFill>
            <a:srgbClr val="FFFFFF">
              <a:alpha val="74902"/>
            </a:srgbClr>
          </a:solidFill>
        </p:spPr>
        <p:txBody>
          <a:bodyPr wrap="none" lIns="234000" tIns="234000" rtlCol="0">
            <a:noAutofit/>
          </a:bodyPr>
          <a:lstStyle/>
          <a:p>
            <a:pPr marL="342900" indent="-342900">
              <a:buFont typeface="Wingdings" panose="05000000000000000000" pitchFamily="2" charset="2"/>
              <a:buChar char="§"/>
            </a:pPr>
            <a:r>
              <a:rPr lang="en-GB" sz="2200" dirty="0"/>
              <a:t>highest level of dynamics</a:t>
            </a:r>
          </a:p>
          <a:p>
            <a:pPr marL="342900" indent="-342900">
              <a:buFont typeface="Wingdings" panose="05000000000000000000" pitchFamily="2" charset="2"/>
              <a:buChar char="§"/>
            </a:pPr>
            <a:r>
              <a:rPr lang="en-GB" sz="2200" dirty="0"/>
              <a:t>low costs</a:t>
            </a:r>
          </a:p>
          <a:p>
            <a:pPr marL="342900" indent="-342900">
              <a:buFont typeface="Wingdings" panose="05000000000000000000" pitchFamily="2" charset="2"/>
              <a:buChar char="§"/>
            </a:pPr>
            <a:r>
              <a:rPr lang="en-GB" sz="2200" dirty="0"/>
              <a:t>lubricant-free</a:t>
            </a:r>
          </a:p>
        </p:txBody>
      </p:sp>
    </p:spTree>
    <p:extLst>
      <p:ext uri="{BB962C8B-B14F-4D97-AF65-F5344CB8AC3E}">
        <p14:creationId xmlns:p14="http://schemas.microsoft.com/office/powerpoint/2010/main" val="3320666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platzhalter 6">
            <a:extLst>
              <a:ext uri="{FF2B5EF4-FFF2-40B4-BE49-F238E27FC236}">
                <a16:creationId xmlns:a16="http://schemas.microsoft.com/office/drawing/2014/main" id="{7D741BEE-F17A-4192-AB83-340EC823B048}"/>
              </a:ext>
            </a:extLst>
          </p:cNvPr>
          <p:cNvPicPr>
            <a:picLocks noGrp="1" noChangeAspect="1"/>
          </p:cNvPicPr>
          <p:nvPr>
            <p:ph type="pic" sz="quarter" idx="14"/>
          </p:nvPr>
        </p:nvPicPr>
        <p:blipFill>
          <a:blip r:embed="rId2"/>
          <a:srcRect t="10" b="10"/>
          <a:stretch>
            <a:fillRect/>
          </a:stretch>
        </p:blipFill>
        <p:spPr>
          <a:xfrm>
            <a:off x="0" y="1090613"/>
            <a:ext cx="12199938" cy="5767387"/>
          </a:xfrm>
        </p:spPr>
      </p:pic>
      <p:sp>
        <p:nvSpPr>
          <p:cNvPr id="5" name="Titel 4"/>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control system</a:t>
            </a:r>
            <a:endParaRPr lang="de-DE" noProof="0" dirty="0"/>
          </a:p>
        </p:txBody>
      </p:sp>
      <p:cxnSp>
        <p:nvCxnSpPr>
          <p:cNvPr id="20" name="Gewinkelte Verbindung 19"/>
          <p:cNvCxnSpPr>
            <a:cxnSpLocks/>
            <a:endCxn id="14" idx="0"/>
          </p:cNvCxnSpPr>
          <p:nvPr/>
        </p:nvCxnSpPr>
        <p:spPr>
          <a:xfrm>
            <a:off x="3451347" y="1826800"/>
            <a:ext cx="915365" cy="1242160"/>
          </a:xfrm>
          <a:prstGeom prst="bentConnector2">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Gerader Verbinder 24"/>
          <p:cNvCxnSpPr>
            <a:cxnSpLocks/>
            <a:stCxn id="19" idx="3"/>
          </p:cNvCxnSpPr>
          <p:nvPr/>
        </p:nvCxnSpPr>
        <p:spPr>
          <a:xfrm>
            <a:off x="7721988" y="1754792"/>
            <a:ext cx="1828488" cy="9808"/>
          </a:xfrm>
          <a:prstGeom prst="line">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Gerader Verbinder 26"/>
          <p:cNvCxnSpPr>
            <a:cxnSpLocks/>
            <a:stCxn id="21" idx="3"/>
          </p:cNvCxnSpPr>
          <p:nvPr/>
        </p:nvCxnSpPr>
        <p:spPr>
          <a:xfrm>
            <a:off x="8760288" y="2626032"/>
            <a:ext cx="790188" cy="0"/>
          </a:xfrm>
          <a:prstGeom prst="line">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Gewinkelte Verbindung 10"/>
          <p:cNvCxnSpPr>
            <a:cxnSpLocks/>
            <a:endCxn id="18" idx="1"/>
          </p:cNvCxnSpPr>
          <p:nvPr/>
        </p:nvCxnSpPr>
        <p:spPr>
          <a:xfrm rot="16200000" flipH="1">
            <a:off x="1343987" y="5079783"/>
            <a:ext cx="623409" cy="421674"/>
          </a:xfrm>
          <a:prstGeom prst="bentConnector2">
            <a:avLst/>
          </a:prstGeom>
          <a:ln w="19050">
            <a:solidFill>
              <a:schemeClr val="accent4"/>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hteck 13"/>
          <p:cNvSpPr/>
          <p:nvPr/>
        </p:nvSpPr>
        <p:spPr>
          <a:xfrm>
            <a:off x="4294704" y="3068960"/>
            <a:ext cx="144016" cy="144016"/>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buFont typeface="Wingdings" panose="05000000000000000000" pitchFamily="2" charset="2"/>
              <a:buNone/>
            </a:pPr>
            <a:endParaRPr lang="de-DE" dirty="0">
              <a:solidFill>
                <a:schemeClr val="bg1"/>
              </a:solidFill>
              <a:latin typeface="Arial" pitchFamily="34" charset="0"/>
              <a:cs typeface="Arial" pitchFamily="34" charset="0"/>
            </a:endParaRPr>
          </a:p>
        </p:txBody>
      </p:sp>
      <p:cxnSp>
        <p:nvCxnSpPr>
          <p:cNvPr id="30" name="Gerader Verbinder 29">
            <a:extLst>
              <a:ext uri="{FF2B5EF4-FFF2-40B4-BE49-F238E27FC236}">
                <a16:creationId xmlns:a16="http://schemas.microsoft.com/office/drawing/2014/main" id="{B414A50F-0B5F-4D9B-847A-B20BE16BA487}"/>
              </a:ext>
            </a:extLst>
          </p:cNvPr>
          <p:cNvCxnSpPr>
            <a:cxnSpLocks/>
          </p:cNvCxnSpPr>
          <p:nvPr/>
        </p:nvCxnSpPr>
        <p:spPr>
          <a:xfrm>
            <a:off x="4367808" y="2797981"/>
            <a:ext cx="1152136" cy="0"/>
          </a:xfrm>
          <a:prstGeom prst="line">
            <a:avLst/>
          </a:prstGeom>
          <a:ln w="19050">
            <a:solidFill>
              <a:schemeClr val="bg1"/>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F5A5DF6B-CF11-4EC0-80DF-9B264B39694D}"/>
              </a:ext>
            </a:extLst>
          </p:cNvPr>
          <p:cNvSpPr>
            <a:spLocks noChangeAspect="1"/>
          </p:cNvSpPr>
          <p:nvPr/>
        </p:nvSpPr>
        <p:spPr>
          <a:xfrm>
            <a:off x="5447944" y="2735506"/>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dirty="0">
              <a:solidFill>
                <a:schemeClr val="bg1"/>
              </a:solidFill>
              <a:latin typeface="Arial" pitchFamily="34" charset="0"/>
              <a:cs typeface="Arial" pitchFamily="34" charset="0"/>
            </a:endParaRPr>
          </a:p>
        </p:txBody>
      </p:sp>
      <p:sp>
        <p:nvSpPr>
          <p:cNvPr id="26" name="Rechteck 25">
            <a:extLst>
              <a:ext uri="{FF2B5EF4-FFF2-40B4-BE49-F238E27FC236}">
                <a16:creationId xmlns:a16="http://schemas.microsoft.com/office/drawing/2014/main" id="{9E4E5AD7-2087-44ED-88A0-10C31BABD9E2}"/>
              </a:ext>
            </a:extLst>
          </p:cNvPr>
          <p:cNvSpPr/>
          <p:nvPr/>
        </p:nvSpPr>
        <p:spPr>
          <a:xfrm>
            <a:off x="983432" y="1503634"/>
            <a:ext cx="2467915" cy="646331"/>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dirty="0">
                <a:solidFill>
                  <a:schemeClr val="tx1"/>
                </a:solidFill>
                <a:latin typeface="Arial" pitchFamily="34" charset="0"/>
                <a:cs typeface="Arial" pitchFamily="34" charset="0"/>
              </a:rPr>
              <a:t>Straight and</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curved motor module</a:t>
            </a:r>
          </a:p>
        </p:txBody>
      </p:sp>
      <p:sp>
        <p:nvSpPr>
          <p:cNvPr id="28" name="Rechteck 27">
            <a:extLst>
              <a:ext uri="{FF2B5EF4-FFF2-40B4-BE49-F238E27FC236}">
                <a16:creationId xmlns:a16="http://schemas.microsoft.com/office/drawing/2014/main" id="{382A3F3E-4FFA-4633-BC1E-D7A348956A95}"/>
              </a:ext>
            </a:extLst>
          </p:cNvPr>
          <p:cNvSpPr/>
          <p:nvPr/>
        </p:nvSpPr>
        <p:spPr>
          <a:xfrm>
            <a:off x="304917" y="3778587"/>
            <a:ext cx="2279874" cy="1200329"/>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dirty="0">
                <a:solidFill>
                  <a:schemeClr val="bg1"/>
                </a:solidFill>
                <a:latin typeface="Arial" pitchFamily="34" charset="0"/>
                <a:cs typeface="Arial" pitchFamily="34" charset="0"/>
              </a:rPr>
              <a:t>Industrial PC with</a:t>
            </a:r>
            <a:br>
              <a:rPr lang="en-us" dirty="0">
                <a:solidFill>
                  <a:schemeClr val="bg1"/>
                </a:solidFill>
                <a:latin typeface="Arial" pitchFamily="34" charset="0"/>
                <a:cs typeface="Arial" pitchFamily="34" charset="0"/>
              </a:rPr>
            </a:br>
            <a:r>
              <a:rPr lang="en-us" dirty="0">
                <a:solidFill>
                  <a:schemeClr val="bg1"/>
                </a:solidFill>
                <a:latin typeface="Arial" pitchFamily="34" charset="0"/>
                <a:cs typeface="Arial" pitchFamily="34" charset="0"/>
              </a:rPr>
              <a:t>TwinCAT NC PTP,</a:t>
            </a:r>
            <a:br>
              <a:rPr lang="en-us" dirty="0">
                <a:solidFill>
                  <a:schemeClr val="bg1"/>
                </a:solidFill>
                <a:latin typeface="Arial" pitchFamily="34" charset="0"/>
                <a:cs typeface="Arial" pitchFamily="34" charset="0"/>
              </a:rPr>
            </a:br>
            <a:r>
              <a:rPr lang="en-us" dirty="0">
                <a:solidFill>
                  <a:schemeClr val="bg1"/>
                </a:solidFill>
                <a:latin typeface="Arial" pitchFamily="34" charset="0"/>
                <a:cs typeface="Arial" pitchFamily="34" charset="0"/>
              </a:rPr>
              <a:t>TwinCAT XTS Extension</a:t>
            </a:r>
          </a:p>
        </p:txBody>
      </p:sp>
      <p:sp>
        <p:nvSpPr>
          <p:cNvPr id="29" name="Rechteck 28">
            <a:extLst>
              <a:ext uri="{FF2B5EF4-FFF2-40B4-BE49-F238E27FC236}">
                <a16:creationId xmlns:a16="http://schemas.microsoft.com/office/drawing/2014/main" id="{30BC6995-8F38-4B27-81A9-92FE7B8CA15A}"/>
              </a:ext>
            </a:extLst>
          </p:cNvPr>
          <p:cNvSpPr/>
          <p:nvPr/>
        </p:nvSpPr>
        <p:spPr>
          <a:xfrm>
            <a:off x="9550476" y="1570126"/>
            <a:ext cx="2245284" cy="369332"/>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a:solidFill>
                  <a:schemeClr val="tx1"/>
                </a:solidFill>
                <a:latin typeface="Arial" pitchFamily="34" charset="0"/>
                <a:cs typeface="Arial" pitchFamily="34" charset="0"/>
              </a:rPr>
              <a:t>Mover</a:t>
            </a:r>
          </a:p>
        </p:txBody>
      </p:sp>
      <p:sp>
        <p:nvSpPr>
          <p:cNvPr id="32" name="Rechteck 31">
            <a:extLst>
              <a:ext uri="{FF2B5EF4-FFF2-40B4-BE49-F238E27FC236}">
                <a16:creationId xmlns:a16="http://schemas.microsoft.com/office/drawing/2014/main" id="{249C5B20-3DC1-471E-ABEF-70D6228EF130}"/>
              </a:ext>
            </a:extLst>
          </p:cNvPr>
          <p:cNvSpPr/>
          <p:nvPr/>
        </p:nvSpPr>
        <p:spPr>
          <a:xfrm>
            <a:off x="9550476" y="2441366"/>
            <a:ext cx="2245284" cy="369332"/>
          </a:xfrm>
          <a:prstGeom prst="rect">
            <a:avLst/>
          </a:prstGeom>
          <a:gradFill>
            <a:gsLst>
              <a:gs pos="0">
                <a:schemeClr val="tx2"/>
              </a:gs>
              <a:gs pos="100000">
                <a:schemeClr val="accent1"/>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spAutoFit/>
          </a:bodyPr>
          <a:lstStyle/>
          <a:p>
            <a:r>
              <a:rPr lang="en-us">
                <a:solidFill>
                  <a:schemeClr val="tx1"/>
                </a:solidFill>
                <a:latin typeface="Arial" pitchFamily="34" charset="0"/>
                <a:cs typeface="Arial" pitchFamily="34" charset="0"/>
              </a:rPr>
              <a:t>Guide rail</a:t>
            </a:r>
          </a:p>
        </p:txBody>
      </p:sp>
      <p:sp>
        <p:nvSpPr>
          <p:cNvPr id="19" name="Rechteck 18"/>
          <p:cNvSpPr>
            <a:spLocks noChangeAspect="1"/>
          </p:cNvSpPr>
          <p:nvPr/>
        </p:nvSpPr>
        <p:spPr>
          <a:xfrm>
            <a:off x="7577988" y="1682792"/>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endParaRPr lang="de-DE" dirty="0">
              <a:solidFill>
                <a:schemeClr val="bg1"/>
              </a:solidFill>
              <a:latin typeface="Arial" pitchFamily="34" charset="0"/>
              <a:cs typeface="Arial" pitchFamily="34" charset="0"/>
            </a:endParaRPr>
          </a:p>
        </p:txBody>
      </p:sp>
      <p:sp>
        <p:nvSpPr>
          <p:cNvPr id="21" name="Rechteck 20"/>
          <p:cNvSpPr>
            <a:spLocks noChangeAspect="1"/>
          </p:cNvSpPr>
          <p:nvPr/>
        </p:nvSpPr>
        <p:spPr>
          <a:xfrm>
            <a:off x="8616288" y="2554032"/>
            <a:ext cx="144000" cy="144000"/>
          </a:xfrm>
          <a:prstGeom prst="rect">
            <a:avLst/>
          </a:prstGeom>
          <a:gradFill>
            <a:gsLst>
              <a:gs pos="0">
                <a:schemeClr val="tx2"/>
              </a:gs>
              <a:gs pos="100000">
                <a:schemeClr val="accent3"/>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endParaRPr lang="de-DE" dirty="0">
              <a:solidFill>
                <a:schemeClr val="bg1"/>
              </a:solidFill>
              <a:latin typeface="Arial" pitchFamily="34" charset="0"/>
              <a:cs typeface="Arial" pitchFamily="34" charset="0"/>
            </a:endParaRPr>
          </a:p>
        </p:txBody>
      </p:sp>
      <p:sp>
        <p:nvSpPr>
          <p:cNvPr id="18" name="Rechteck 17"/>
          <p:cNvSpPr>
            <a:spLocks noChangeAspect="1"/>
          </p:cNvSpPr>
          <p:nvPr/>
        </p:nvSpPr>
        <p:spPr>
          <a:xfrm>
            <a:off x="1866528" y="5530325"/>
            <a:ext cx="144000" cy="144000"/>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lstStyle/>
          <a:p>
            <a:endParaRPr lang="de-DE" sz="20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16852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39">
            <a:extLst>
              <a:ext uri="{FF2B5EF4-FFF2-40B4-BE49-F238E27FC236}">
                <a16:creationId xmlns:a16="http://schemas.microsoft.com/office/drawing/2014/main" id="{41F37121-1320-447D-A625-7FC9DC9F43B7}"/>
              </a:ext>
            </a:extLst>
          </p:cNvPr>
          <p:cNvPicPr>
            <a:picLocks noGrp="1" noChangeAspect="1"/>
          </p:cNvPicPr>
          <p:nvPr>
            <p:ph type="pic" sz="quarter" idx="14"/>
          </p:nvPr>
        </p:nvPicPr>
        <p:blipFill>
          <a:blip r:embed="rId2"/>
          <a:srcRect t="10" b="10"/>
          <a:stretch/>
        </p:blipFill>
        <p:spPr>
          <a:xfrm>
            <a:off x="0" y="1090613"/>
            <a:ext cx="12199938" cy="5767387"/>
          </a:xfrm>
        </p:spPr>
      </p:pic>
      <p:sp>
        <p:nvSpPr>
          <p:cNvPr id="5" name="Titel 4">
            <a:extLst>
              <a:ext uri="{FF2B5EF4-FFF2-40B4-BE49-F238E27FC236}">
                <a16:creationId xmlns:a16="http://schemas.microsoft.com/office/drawing/2014/main" id="{ECE8EB81-E84F-4C5A-A26A-29B98FF9F65C}"/>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control system</a:t>
            </a:r>
            <a:endParaRPr lang="de-DE" dirty="0"/>
          </a:p>
        </p:txBody>
      </p:sp>
      <p:sp>
        <p:nvSpPr>
          <p:cNvPr id="12" name="Rectangle 28">
            <a:extLst>
              <a:ext uri="{FF2B5EF4-FFF2-40B4-BE49-F238E27FC236}">
                <a16:creationId xmlns:a16="http://schemas.microsoft.com/office/drawing/2014/main" id="{98B90067-DB5E-4AAD-9203-57EB620ADD5B}"/>
              </a:ext>
            </a:extLst>
          </p:cNvPr>
          <p:cNvSpPr/>
          <p:nvPr/>
        </p:nvSpPr>
        <p:spPr>
          <a:xfrm>
            <a:off x="458576" y="5255085"/>
            <a:ext cx="3672000" cy="1332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R="0" defTabSz="914400" rtl="0" eaLnBrk="1" fontAlgn="auto" latinLnBrk="0" hangingPunct="1">
              <a:lnSpc>
                <a:spcPct val="100000"/>
              </a:lnSpc>
              <a:spcBef>
                <a:spcPts val="600"/>
              </a:spcBef>
              <a:spcAft>
                <a:spcPts val="0"/>
              </a:spcAft>
              <a:buClrTx/>
              <a:buSzTx/>
              <a:tabLst/>
            </a:pPr>
            <a:r>
              <a:rPr lang="en-us" dirty="0">
                <a:solidFill>
                  <a:schemeClr val="bg1"/>
                </a:solidFill>
                <a:latin typeface="+mj-lt"/>
                <a:cs typeface="Arial" pitchFamily="34" charset="0"/>
              </a:rPr>
              <a:t>PC-based control</a:t>
            </a:r>
          </a:p>
          <a:p>
            <a:pPr marR="0" defTabSz="914400" rtl="0" eaLnBrk="1" fontAlgn="auto" latinLnBrk="0" hangingPunct="1">
              <a:lnSpc>
                <a:spcPct val="100000"/>
              </a:lnSpc>
              <a:spcBef>
                <a:spcPts val="600"/>
              </a:spcBef>
              <a:spcAft>
                <a:spcPts val="0"/>
              </a:spcAft>
              <a:buClrTx/>
              <a:buSzTx/>
              <a:tabLst/>
            </a:pPr>
            <a:r>
              <a:rPr lang="en-us" b="1" dirty="0">
                <a:solidFill>
                  <a:schemeClr val="bg1"/>
                </a:solidFill>
                <a:latin typeface="+mj-lt"/>
                <a:cs typeface="Arial" pitchFamily="34" charset="0"/>
              </a:rPr>
              <a:t>Data is available centrally </a:t>
            </a:r>
            <a:r>
              <a:rPr lang="en-us" dirty="0">
                <a:solidFill>
                  <a:schemeClr val="bg1"/>
                </a:solidFill>
                <a:latin typeface="+mj-lt"/>
                <a:cs typeface="Arial" pitchFamily="34" charset="0"/>
              </a:rPr>
              <a:t>(diagnostics, predictive maintenance ...)</a:t>
            </a:r>
          </a:p>
        </p:txBody>
      </p:sp>
      <p:sp>
        <p:nvSpPr>
          <p:cNvPr id="13" name="Rectangle 28">
            <a:extLst>
              <a:ext uri="{FF2B5EF4-FFF2-40B4-BE49-F238E27FC236}">
                <a16:creationId xmlns:a16="http://schemas.microsoft.com/office/drawing/2014/main" id="{5F27357D-494D-48AC-A3C0-7276EE406342}"/>
              </a:ext>
            </a:extLst>
          </p:cNvPr>
          <p:cNvSpPr/>
          <p:nvPr/>
        </p:nvSpPr>
        <p:spPr>
          <a:xfrm>
            <a:off x="4262859" y="5255085"/>
            <a:ext cx="3672408" cy="1332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L="0" marR="0" lvl="0" indent="0" defTabSz="914400" rtl="0" eaLnBrk="1" fontAlgn="auto" latinLnBrk="0" hangingPunct="1">
              <a:lnSpc>
                <a:spcPct val="100000"/>
              </a:lnSpc>
              <a:spcBef>
                <a:spcPts val="600"/>
              </a:spcBef>
              <a:spcAft>
                <a:spcPts val="0"/>
              </a:spcAft>
              <a:buClrTx/>
              <a:buSzTx/>
              <a:buFontTx/>
              <a:buNone/>
              <a:tabLst/>
              <a:defRPr/>
            </a:pPr>
            <a:r>
              <a:rPr lang="en-us" dirty="0">
                <a:solidFill>
                  <a:schemeClr val="bg1"/>
                </a:solidFill>
                <a:latin typeface="+mj-lt"/>
                <a:cs typeface="Arial" pitchFamily="34" charset="0"/>
              </a:rPr>
              <a:t>PC-based control</a:t>
            </a:r>
          </a:p>
          <a:p>
            <a:pPr marL="0" marR="0" lvl="0" indent="0" defTabSz="914400" rtl="0" eaLnBrk="1" fontAlgn="auto" latinLnBrk="0" hangingPunct="1">
              <a:lnSpc>
                <a:spcPct val="100000"/>
              </a:lnSpc>
              <a:spcBef>
                <a:spcPts val="600"/>
              </a:spcBef>
              <a:spcAft>
                <a:spcPts val="0"/>
              </a:spcAft>
              <a:buClrTx/>
              <a:buSzTx/>
              <a:buFontTx/>
              <a:buNone/>
              <a:tabLst/>
              <a:defRPr/>
            </a:pPr>
            <a:r>
              <a:rPr lang="en-us" b="1" dirty="0">
                <a:solidFill>
                  <a:schemeClr val="bg1"/>
                </a:solidFill>
                <a:latin typeface="+mj-lt"/>
                <a:cs typeface="Arial" pitchFamily="34" charset="0"/>
              </a:rPr>
              <a:t>real-time coupling</a:t>
            </a:r>
            <a:br>
              <a:rPr lang="en-us" b="1" dirty="0">
                <a:solidFill>
                  <a:schemeClr val="bg1"/>
                </a:solidFill>
                <a:latin typeface="+mj-lt"/>
                <a:cs typeface="Arial" pitchFamily="34" charset="0"/>
              </a:rPr>
            </a:br>
            <a:r>
              <a:rPr lang="en-us" dirty="0">
                <a:solidFill>
                  <a:schemeClr val="bg1"/>
                </a:solidFill>
                <a:latin typeface="+mj-lt"/>
                <a:cs typeface="Arial" pitchFamily="34" charset="0"/>
              </a:rPr>
              <a:t>between process and hardware</a:t>
            </a:r>
          </a:p>
        </p:txBody>
      </p:sp>
      <p:sp>
        <p:nvSpPr>
          <p:cNvPr id="14" name="Rectangle 28">
            <a:extLst>
              <a:ext uri="{FF2B5EF4-FFF2-40B4-BE49-F238E27FC236}">
                <a16:creationId xmlns:a16="http://schemas.microsoft.com/office/drawing/2014/main" id="{360BF009-FDAD-4B7B-A597-62DCEE6D0E86}"/>
              </a:ext>
            </a:extLst>
          </p:cNvPr>
          <p:cNvSpPr/>
          <p:nvPr/>
        </p:nvSpPr>
        <p:spPr>
          <a:xfrm>
            <a:off x="8061424" y="5255085"/>
            <a:ext cx="3672408" cy="1332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L="0" marR="0" lvl="0" indent="0" defTabSz="914400" rtl="0" eaLnBrk="1" fontAlgn="auto" latinLnBrk="0" hangingPunct="1">
              <a:lnSpc>
                <a:spcPct val="100000"/>
              </a:lnSpc>
              <a:spcBef>
                <a:spcPts val="600"/>
              </a:spcBef>
              <a:spcAft>
                <a:spcPts val="0"/>
              </a:spcAft>
              <a:buClrTx/>
              <a:buSzTx/>
              <a:buFontTx/>
              <a:buNone/>
              <a:tabLst/>
              <a:defRPr/>
            </a:pPr>
            <a:r>
              <a:rPr lang="en-us" dirty="0">
                <a:solidFill>
                  <a:schemeClr val="bg1"/>
                </a:solidFill>
                <a:latin typeface="+mj-lt"/>
                <a:cs typeface="Arial" pitchFamily="34" charset="0"/>
              </a:rPr>
              <a:t>PC-based control</a:t>
            </a:r>
          </a:p>
          <a:p>
            <a:pPr marL="0" marR="0" lvl="0" indent="0" defTabSz="914400" rtl="0" eaLnBrk="1" fontAlgn="auto" latinLnBrk="0" hangingPunct="1">
              <a:lnSpc>
                <a:spcPct val="100000"/>
              </a:lnSpc>
              <a:spcBef>
                <a:spcPts val="600"/>
              </a:spcBef>
              <a:spcAft>
                <a:spcPts val="0"/>
              </a:spcAft>
              <a:buClrTx/>
              <a:buSzTx/>
              <a:buFontTx/>
              <a:buNone/>
              <a:tabLst/>
              <a:defRPr/>
            </a:pPr>
            <a:r>
              <a:rPr lang="en-us" b="1" dirty="0">
                <a:solidFill>
                  <a:schemeClr val="bg1"/>
                </a:solidFill>
                <a:latin typeface="+mj-lt"/>
                <a:cs typeface="Arial" pitchFamily="34" charset="0"/>
              </a:rPr>
              <a:t>suitable configurations</a:t>
            </a:r>
            <a:br>
              <a:rPr lang="en-us" b="1" dirty="0">
                <a:solidFill>
                  <a:schemeClr val="bg1"/>
                </a:solidFill>
                <a:latin typeface="+mj-lt"/>
                <a:cs typeface="Arial" pitchFamily="34" charset="0"/>
              </a:rPr>
            </a:br>
            <a:r>
              <a:rPr lang="en-us" dirty="0">
                <a:solidFill>
                  <a:schemeClr val="bg1"/>
                </a:solidFill>
                <a:latin typeface="+mj-lt"/>
                <a:cs typeface="Arial" pitchFamily="34" charset="0"/>
              </a:rPr>
              <a:t>for controlling the overall process</a:t>
            </a:r>
          </a:p>
        </p:txBody>
      </p:sp>
    </p:spTree>
    <p:extLst>
      <p:ext uri="{BB962C8B-B14F-4D97-AF65-F5344CB8AC3E}">
        <p14:creationId xmlns:p14="http://schemas.microsoft.com/office/powerpoint/2010/main" val="628110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control system | TwinCAT3</a:t>
            </a:r>
            <a:endParaRPr lang="de-DE" dirty="0"/>
          </a:p>
        </p:txBody>
      </p:sp>
      <p:pic>
        <p:nvPicPr>
          <p:cNvPr id="13" name="Bildplatzhalter 10">
            <a:extLst>
              <a:ext uri="{FF2B5EF4-FFF2-40B4-BE49-F238E27FC236}">
                <a16:creationId xmlns:a16="http://schemas.microsoft.com/office/drawing/2014/main" id="{23DC42B0-1A0E-4E08-BD50-DC6EF106761F}"/>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65" t="22772" r="-65" b="27294"/>
          <a:stretch/>
        </p:blipFill>
        <p:spPr>
          <a:xfrm>
            <a:off x="0" y="1090613"/>
            <a:ext cx="12199938" cy="5767387"/>
          </a:xfrm>
        </p:spPr>
      </p:pic>
    </p:spTree>
    <p:extLst>
      <p:ext uri="{BB962C8B-B14F-4D97-AF65-F5344CB8AC3E}">
        <p14:creationId xmlns:p14="http://schemas.microsoft.com/office/powerpoint/2010/main" val="3496763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Bildplatzhalter 2">
            <a:extLst>
              <a:ext uri="{FF2B5EF4-FFF2-40B4-BE49-F238E27FC236}">
                <a16:creationId xmlns:a16="http://schemas.microsoft.com/office/drawing/2014/main" id="{0C7DAEE2-B627-4487-8804-C7A97276B1D4}"/>
              </a:ext>
            </a:extLst>
          </p:cNvPr>
          <p:cNvPicPr>
            <a:picLocks noChangeAspect="1"/>
          </p:cNvPicPr>
          <p:nvPr/>
        </p:nvPicPr>
        <p:blipFill rotWithShape="1">
          <a:blip r:embed="rId2">
            <a:extLst>
              <a:ext uri="{28A0092B-C50C-407E-A947-70E740481C1C}">
                <a14:useLocalDpi xmlns:a14="http://schemas.microsoft.com/office/drawing/2010/main" val="0"/>
              </a:ext>
            </a:extLst>
          </a:blip>
          <a:srcRect t="17" r="12047" b="17"/>
          <a:stretch/>
        </p:blipFill>
        <p:spPr>
          <a:xfrm>
            <a:off x="0" y="1090800"/>
            <a:ext cx="12200400" cy="5767200"/>
          </a:xfrm>
          <a:prstGeom prst="rect">
            <a:avLst/>
          </a:prstGeom>
        </p:spPr>
      </p:pic>
      <p:sp>
        <p:nvSpPr>
          <p:cNvPr id="3" name="Titel 2">
            <a:extLst>
              <a:ext uri="{FF2B5EF4-FFF2-40B4-BE49-F238E27FC236}">
                <a16:creationId xmlns:a16="http://schemas.microsoft.com/office/drawing/2014/main" id="{C9C30C51-6F4E-4580-AAEB-73271A78D598}"/>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control system | </a:t>
            </a:r>
            <a:r>
              <a:rPr lang="en-us" dirty="0"/>
              <a:t>functions for XTS programming</a:t>
            </a:r>
            <a:endParaRPr lang="de-DE" dirty="0"/>
          </a:p>
        </p:txBody>
      </p:sp>
      <p:grpSp>
        <p:nvGrpSpPr>
          <p:cNvPr id="10" name="Gruppieren 9">
            <a:extLst>
              <a:ext uri="{FF2B5EF4-FFF2-40B4-BE49-F238E27FC236}">
                <a16:creationId xmlns:a16="http://schemas.microsoft.com/office/drawing/2014/main" id="{287B1577-8975-4999-8A5D-52E6BCC083BD}"/>
              </a:ext>
            </a:extLst>
          </p:cNvPr>
          <p:cNvGrpSpPr/>
          <p:nvPr/>
        </p:nvGrpSpPr>
        <p:grpSpPr>
          <a:xfrm>
            <a:off x="452407" y="1630423"/>
            <a:ext cx="3511048" cy="4687956"/>
            <a:chOff x="490507" y="1630423"/>
            <a:chExt cx="3511048" cy="4687956"/>
          </a:xfrm>
        </p:grpSpPr>
        <p:pic>
          <p:nvPicPr>
            <p:cNvPr id="17" name="Picture 5">
              <a:extLst>
                <a:ext uri="{FF2B5EF4-FFF2-40B4-BE49-F238E27FC236}">
                  <a16:creationId xmlns:a16="http://schemas.microsoft.com/office/drawing/2014/main" id="{6C493A8C-EFD8-4586-8B4F-5AC36BB29D6C}"/>
                </a:ext>
              </a:extLst>
            </p:cNvPr>
            <p:cNvPicPr preferRelativeResize="0">
              <a:picLocks/>
            </p:cNvPicPr>
            <p:nvPr/>
          </p:nvPicPr>
          <p:blipFill rotWithShape="1">
            <a:blip r:embed="rId3"/>
            <a:srcRect l="23242" t="2278" r="27989" b="31853"/>
            <a:stretch/>
          </p:blipFill>
          <p:spPr>
            <a:xfrm>
              <a:off x="509555" y="1630423"/>
              <a:ext cx="3492000" cy="4687956"/>
            </a:xfrm>
            <a:prstGeom prst="rect">
              <a:avLst/>
            </a:prstGeom>
            <a:ln w="19050">
              <a:solidFill>
                <a:schemeClr val="bg1"/>
              </a:solidFill>
              <a:miter lim="800000"/>
            </a:ln>
            <a:effectLst/>
          </p:spPr>
        </p:pic>
        <p:pic>
          <p:nvPicPr>
            <p:cNvPr id="4" name="Grafik 3">
              <a:extLst>
                <a:ext uri="{FF2B5EF4-FFF2-40B4-BE49-F238E27FC236}">
                  <a16:creationId xmlns:a16="http://schemas.microsoft.com/office/drawing/2014/main" id="{62156702-5CB3-4EFB-A0D6-62F3F74671C7}"/>
                </a:ext>
              </a:extLst>
            </p:cNvPr>
            <p:cNvPicPr>
              <a:picLocks noChangeAspect="1"/>
            </p:cNvPicPr>
            <p:nvPr/>
          </p:nvPicPr>
          <p:blipFill rotWithShape="1">
            <a:blip r:embed="rId4"/>
            <a:srcRect l="25579" t="12832" r="23719" b="11303"/>
            <a:stretch/>
          </p:blipFill>
          <p:spPr>
            <a:xfrm>
              <a:off x="490507" y="2159793"/>
              <a:ext cx="2491587" cy="1917279"/>
            </a:xfrm>
            <a:prstGeom prst="rect">
              <a:avLst/>
            </a:prstGeom>
          </p:spPr>
        </p:pic>
        <p:sp>
          <p:nvSpPr>
            <p:cNvPr id="18" name="Rechteck 17">
              <a:extLst>
                <a:ext uri="{FF2B5EF4-FFF2-40B4-BE49-F238E27FC236}">
                  <a16:creationId xmlns:a16="http://schemas.microsoft.com/office/drawing/2014/main" id="{4EFA1B97-0B20-4707-8E40-B6393A8348D0}"/>
                </a:ext>
              </a:extLst>
            </p:cNvPr>
            <p:cNvSpPr/>
            <p:nvPr/>
          </p:nvSpPr>
          <p:spPr>
            <a:xfrm>
              <a:off x="509556" y="3935427"/>
              <a:ext cx="3402501" cy="1780863"/>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72000" rtlCol="0" anchor="t" anchorCtr="0">
              <a:spAutoFit/>
            </a:bodyPr>
            <a:lstStyle/>
            <a:p>
              <a:pPr marL="285750" indent="-285750">
                <a:buFont typeface="Wingdings" panose="05000000000000000000" pitchFamily="2" charset="2"/>
                <a:buChar char="§"/>
              </a:pPr>
              <a:r>
                <a:rPr lang="en-us" dirty="0">
                  <a:solidFill>
                    <a:schemeClr val="tx1"/>
                  </a:solidFill>
                  <a:latin typeface="+mj-lt"/>
                  <a:cs typeface="Arial" pitchFamily="34" charset="0"/>
                </a:rPr>
                <a:t>easy handling of desired movements</a:t>
              </a:r>
            </a:p>
            <a:p>
              <a:pPr marL="285750" indent="-285750">
                <a:buFont typeface="Wingdings" panose="05000000000000000000" pitchFamily="2" charset="2"/>
                <a:buChar char="§"/>
              </a:pPr>
              <a:r>
                <a:rPr lang="en-us" dirty="0">
                  <a:solidFill>
                    <a:schemeClr val="tx1"/>
                  </a:solidFill>
                  <a:latin typeface="+mj-lt"/>
                  <a:cs typeface="Arial" pitchFamily="34" charset="0"/>
                </a:rPr>
                <a:t>All motion control functions </a:t>
              </a:r>
              <a:br>
                <a:rPr lang="en-us" dirty="0">
                  <a:solidFill>
                    <a:schemeClr val="tx1"/>
                  </a:solidFill>
                  <a:latin typeface="+mj-lt"/>
                  <a:cs typeface="Arial" pitchFamily="34" charset="0"/>
                </a:rPr>
              </a:br>
              <a:r>
                <a:rPr lang="en-us" dirty="0">
                  <a:solidFill>
                    <a:schemeClr val="tx1"/>
                  </a:solidFill>
                  <a:latin typeface="+mj-lt"/>
                  <a:cs typeface="Arial" pitchFamily="34" charset="0"/>
                </a:rPr>
                <a:t>are available:</a:t>
              </a:r>
              <a:br>
                <a:rPr lang="en-us" dirty="0">
                  <a:solidFill>
                    <a:schemeClr val="tx1"/>
                  </a:solidFill>
                  <a:latin typeface="+mj-lt"/>
                  <a:cs typeface="Arial" pitchFamily="34" charset="0"/>
                </a:rPr>
              </a:br>
              <a:r>
                <a:rPr lang="en-us" dirty="0">
                  <a:solidFill>
                    <a:schemeClr val="tx1"/>
                  </a:solidFill>
                  <a:latin typeface="+mj-lt"/>
                  <a:cs typeface="Arial" pitchFamily="34" charset="0"/>
                </a:rPr>
                <a:t>flying saw, electrical gear unit, cam plates … </a:t>
              </a:r>
            </a:p>
          </p:txBody>
        </p:sp>
        <p:sp>
          <p:nvSpPr>
            <p:cNvPr id="14" name="Rechteck 13">
              <a:extLst>
                <a:ext uri="{FF2B5EF4-FFF2-40B4-BE49-F238E27FC236}">
                  <a16:creationId xmlns:a16="http://schemas.microsoft.com/office/drawing/2014/main" id="{0D52E9F3-CE1B-469C-B130-9AB121F07642}"/>
                </a:ext>
              </a:extLst>
            </p:cNvPr>
            <p:cNvSpPr/>
            <p:nvPr/>
          </p:nvSpPr>
          <p:spPr>
            <a:xfrm>
              <a:off x="509556" y="1796058"/>
              <a:ext cx="3194403" cy="432048"/>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72000" rIns="72000" rtlCol="0" anchor="t" anchorCtr="0"/>
            <a:lstStyle/>
            <a:p>
              <a:r>
                <a:rPr lang="de-DE" sz="2200" b="1" dirty="0">
                  <a:solidFill>
                    <a:schemeClr val="tx1"/>
                  </a:solidFill>
                  <a:cs typeface="Arial" pitchFamily="34" charset="0"/>
                </a:rPr>
                <a:t>XTS Extension</a:t>
              </a:r>
            </a:p>
          </p:txBody>
        </p:sp>
      </p:grpSp>
      <p:grpSp>
        <p:nvGrpSpPr>
          <p:cNvPr id="9" name="Gruppieren 8">
            <a:extLst>
              <a:ext uri="{FF2B5EF4-FFF2-40B4-BE49-F238E27FC236}">
                <a16:creationId xmlns:a16="http://schemas.microsoft.com/office/drawing/2014/main" id="{6D9EC249-5BF4-40EC-A4FB-F62672D22BA6}"/>
              </a:ext>
            </a:extLst>
          </p:cNvPr>
          <p:cNvGrpSpPr/>
          <p:nvPr/>
        </p:nvGrpSpPr>
        <p:grpSpPr>
          <a:xfrm>
            <a:off x="4358478" y="1520483"/>
            <a:ext cx="3502571" cy="4797894"/>
            <a:chOff x="4419594" y="1520483"/>
            <a:chExt cx="3502571" cy="4797894"/>
          </a:xfrm>
        </p:grpSpPr>
        <p:pic>
          <p:nvPicPr>
            <p:cNvPr id="21" name="Picture 5">
              <a:extLst>
                <a:ext uri="{FF2B5EF4-FFF2-40B4-BE49-F238E27FC236}">
                  <a16:creationId xmlns:a16="http://schemas.microsoft.com/office/drawing/2014/main" id="{E9662266-71EB-4DB6-BA8F-5C8E664679D2}"/>
                </a:ext>
              </a:extLst>
            </p:cNvPr>
            <p:cNvPicPr preferRelativeResize="0">
              <a:picLocks/>
            </p:cNvPicPr>
            <p:nvPr/>
          </p:nvPicPr>
          <p:blipFill rotWithShape="1">
            <a:blip r:embed="rId3"/>
            <a:srcRect l="23242" t="2278" r="27989" b="31853"/>
            <a:stretch/>
          </p:blipFill>
          <p:spPr>
            <a:xfrm>
              <a:off x="4430165" y="1630421"/>
              <a:ext cx="3492000" cy="4687956"/>
            </a:xfrm>
            <a:prstGeom prst="rect">
              <a:avLst/>
            </a:prstGeom>
            <a:ln w="19050">
              <a:solidFill>
                <a:schemeClr val="bg1"/>
              </a:solidFill>
              <a:miter lim="800000"/>
            </a:ln>
            <a:effectLst/>
          </p:spPr>
        </p:pic>
        <p:pic>
          <p:nvPicPr>
            <p:cNvPr id="11" name="Grafik 10" descr="Ein Bild, das Text enthält.&#10;&#10;Automatisch generierte Beschreibung">
              <a:extLst>
                <a:ext uri="{FF2B5EF4-FFF2-40B4-BE49-F238E27FC236}">
                  <a16:creationId xmlns:a16="http://schemas.microsoft.com/office/drawing/2014/main" id="{A32A4715-8144-417E-9C72-DF09937790CB}"/>
                </a:ext>
              </a:extLst>
            </p:cNvPr>
            <p:cNvPicPr>
              <a:picLocks noChangeAspect="1"/>
            </p:cNvPicPr>
            <p:nvPr/>
          </p:nvPicPr>
          <p:blipFill rotWithShape="1">
            <a:blip r:embed="rId5"/>
            <a:srcRect l="28512" t="1204" r="23692" b="1"/>
            <a:stretch/>
          </p:blipFill>
          <p:spPr>
            <a:xfrm>
              <a:off x="4419594" y="1520483"/>
              <a:ext cx="2409056" cy="2560781"/>
            </a:xfrm>
            <a:prstGeom prst="rect">
              <a:avLst/>
            </a:prstGeom>
            <a:solidFill>
              <a:schemeClr val="bg1">
                <a:alpha val="1000"/>
              </a:schemeClr>
            </a:solidFill>
            <a:effectLst>
              <a:softEdge rad="317500"/>
            </a:effectLst>
          </p:spPr>
        </p:pic>
        <p:sp>
          <p:nvSpPr>
            <p:cNvPr id="15" name="Rechteck 14">
              <a:extLst>
                <a:ext uri="{FF2B5EF4-FFF2-40B4-BE49-F238E27FC236}">
                  <a16:creationId xmlns:a16="http://schemas.microsoft.com/office/drawing/2014/main" id="{1D3A47DE-ED03-4FC3-88E9-03ED87156BD4}"/>
                </a:ext>
              </a:extLst>
            </p:cNvPr>
            <p:cNvSpPr/>
            <p:nvPr/>
          </p:nvSpPr>
          <p:spPr>
            <a:xfrm>
              <a:off x="4430165" y="1796058"/>
              <a:ext cx="3200360" cy="432048"/>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72000" rIns="72000" rtlCol="0" anchor="t" anchorCtr="0"/>
            <a:lstStyle/>
            <a:p>
              <a:r>
                <a:rPr lang="de-DE" sz="2200" b="1" dirty="0">
                  <a:solidFill>
                    <a:schemeClr val="tx1"/>
                  </a:solidFill>
                  <a:cs typeface="Arial" pitchFamily="34" charset="0"/>
                </a:rPr>
                <a:t>Motion Control</a:t>
              </a:r>
            </a:p>
          </p:txBody>
        </p:sp>
        <p:sp>
          <p:nvSpPr>
            <p:cNvPr id="25" name="Rechteck 24">
              <a:extLst>
                <a:ext uri="{FF2B5EF4-FFF2-40B4-BE49-F238E27FC236}">
                  <a16:creationId xmlns:a16="http://schemas.microsoft.com/office/drawing/2014/main" id="{116FD1E2-10E5-40BD-B990-3989E6BFA86F}"/>
                </a:ext>
              </a:extLst>
            </p:cNvPr>
            <p:cNvSpPr/>
            <p:nvPr/>
          </p:nvSpPr>
          <p:spPr>
            <a:xfrm>
              <a:off x="4430164" y="3941336"/>
              <a:ext cx="3434697" cy="1503864"/>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72000" rtlCol="0" anchor="t" anchorCtr="0">
              <a:spAutoFit/>
            </a:bodyPr>
            <a:lstStyle/>
            <a:p>
              <a:pPr marL="285750" indent="-285750">
                <a:buFont typeface="Wingdings" panose="05000000000000000000" pitchFamily="2" charset="2"/>
                <a:buChar char="§"/>
              </a:pPr>
              <a:r>
                <a:rPr lang="en-us" dirty="0">
                  <a:solidFill>
                    <a:schemeClr val="tx1"/>
                  </a:solidFill>
                  <a:latin typeface="+mj-lt"/>
                  <a:cs typeface="Arial" pitchFamily="34" charset="0"/>
                </a:rPr>
                <a:t>functional extensions handle typical XTS requirements</a:t>
              </a:r>
            </a:p>
            <a:p>
              <a:pPr marL="285750" indent="-285750">
                <a:buFont typeface="Wingdings" panose="05000000000000000000" pitchFamily="2" charset="2"/>
                <a:buChar char="§"/>
              </a:pPr>
              <a:r>
                <a:rPr lang="en-us" dirty="0">
                  <a:solidFill>
                    <a:schemeClr val="tx1"/>
                  </a:solidFill>
                  <a:latin typeface="+mj-lt"/>
                  <a:cs typeface="Arial" pitchFamily="34" charset="0"/>
                </a:rPr>
                <a:t>automatic accumulation, collision and jerk avoidance, centrifugal force limitation</a:t>
              </a:r>
            </a:p>
          </p:txBody>
        </p:sp>
      </p:grpSp>
      <p:grpSp>
        <p:nvGrpSpPr>
          <p:cNvPr id="8" name="Gruppieren 7">
            <a:extLst>
              <a:ext uri="{FF2B5EF4-FFF2-40B4-BE49-F238E27FC236}">
                <a16:creationId xmlns:a16="http://schemas.microsoft.com/office/drawing/2014/main" id="{49722FE8-7A73-4929-94AB-35C5CAF88457}"/>
              </a:ext>
            </a:extLst>
          </p:cNvPr>
          <p:cNvGrpSpPr/>
          <p:nvPr/>
        </p:nvGrpSpPr>
        <p:grpSpPr>
          <a:xfrm>
            <a:off x="8256073" y="1520483"/>
            <a:ext cx="3492000" cy="4797895"/>
            <a:chOff x="8256073" y="1520483"/>
            <a:chExt cx="3492000" cy="4797895"/>
          </a:xfrm>
        </p:grpSpPr>
        <p:pic>
          <p:nvPicPr>
            <p:cNvPr id="22" name="Picture 5">
              <a:extLst>
                <a:ext uri="{FF2B5EF4-FFF2-40B4-BE49-F238E27FC236}">
                  <a16:creationId xmlns:a16="http://schemas.microsoft.com/office/drawing/2014/main" id="{A9DB8C95-3F60-4FFC-8EA3-BB4AEE2BCA89}"/>
                </a:ext>
              </a:extLst>
            </p:cNvPr>
            <p:cNvPicPr preferRelativeResize="0">
              <a:picLocks/>
            </p:cNvPicPr>
            <p:nvPr/>
          </p:nvPicPr>
          <p:blipFill rotWithShape="1">
            <a:blip r:embed="rId3"/>
            <a:srcRect l="23242" t="2278" r="27989" b="31853"/>
            <a:stretch/>
          </p:blipFill>
          <p:spPr>
            <a:xfrm>
              <a:off x="8256073" y="1630421"/>
              <a:ext cx="3492000" cy="4687957"/>
            </a:xfrm>
            <a:prstGeom prst="rect">
              <a:avLst/>
            </a:prstGeom>
            <a:ln w="19050">
              <a:solidFill>
                <a:schemeClr val="bg1"/>
              </a:solidFill>
              <a:miter lim="800000"/>
            </a:ln>
            <a:effectLst/>
          </p:spPr>
        </p:pic>
        <p:pic>
          <p:nvPicPr>
            <p:cNvPr id="29" name="Grafik 28">
              <a:extLst>
                <a:ext uri="{FF2B5EF4-FFF2-40B4-BE49-F238E27FC236}">
                  <a16:creationId xmlns:a16="http://schemas.microsoft.com/office/drawing/2014/main" id="{757C2C27-8BCF-4516-90FC-B34873181F12}"/>
                </a:ext>
              </a:extLst>
            </p:cNvPr>
            <p:cNvPicPr>
              <a:picLocks noChangeAspect="1"/>
            </p:cNvPicPr>
            <p:nvPr/>
          </p:nvPicPr>
          <p:blipFill rotWithShape="1">
            <a:blip r:embed="rId6"/>
            <a:srcRect l="28576" t="1887" r="18324" b="-1"/>
            <a:stretch/>
          </p:blipFill>
          <p:spPr>
            <a:xfrm>
              <a:off x="8256073" y="1520483"/>
              <a:ext cx="2676372" cy="2543123"/>
            </a:xfrm>
            <a:prstGeom prst="rect">
              <a:avLst/>
            </a:prstGeom>
            <a:solidFill>
              <a:schemeClr val="bg1">
                <a:alpha val="1000"/>
              </a:schemeClr>
            </a:solidFill>
            <a:effectLst>
              <a:softEdge rad="317500"/>
            </a:effectLst>
          </p:spPr>
        </p:pic>
        <p:sp>
          <p:nvSpPr>
            <p:cNvPr id="16" name="Rechteck 15">
              <a:extLst>
                <a:ext uri="{FF2B5EF4-FFF2-40B4-BE49-F238E27FC236}">
                  <a16:creationId xmlns:a16="http://schemas.microsoft.com/office/drawing/2014/main" id="{E161253B-9A7F-461E-B146-9EE0BB767BB1}"/>
                </a:ext>
              </a:extLst>
            </p:cNvPr>
            <p:cNvSpPr/>
            <p:nvPr/>
          </p:nvSpPr>
          <p:spPr>
            <a:xfrm>
              <a:off x="8256073" y="1796056"/>
              <a:ext cx="3209875" cy="432048"/>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72000" rIns="72000" rtlCol="0" anchor="t" anchorCtr="0"/>
            <a:lstStyle/>
            <a:p>
              <a:r>
                <a:rPr lang="de-DE" sz="2200" b="1" dirty="0">
                  <a:solidFill>
                    <a:schemeClr val="tx1"/>
                  </a:solidFill>
                  <a:cs typeface="Arial" pitchFamily="34" charset="0"/>
                </a:rPr>
                <a:t>HMI</a:t>
              </a:r>
            </a:p>
          </p:txBody>
        </p:sp>
        <p:sp>
          <p:nvSpPr>
            <p:cNvPr id="30" name="Rechteck 29">
              <a:extLst>
                <a:ext uri="{FF2B5EF4-FFF2-40B4-BE49-F238E27FC236}">
                  <a16:creationId xmlns:a16="http://schemas.microsoft.com/office/drawing/2014/main" id="{14471617-2D9B-4023-9B2C-B8B8DB6C538B}"/>
                </a:ext>
              </a:extLst>
            </p:cNvPr>
            <p:cNvSpPr/>
            <p:nvPr/>
          </p:nvSpPr>
          <p:spPr>
            <a:xfrm>
              <a:off x="8256073" y="3933056"/>
              <a:ext cx="3384000" cy="2057862"/>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72000" rtlCol="0" anchor="t" anchorCtr="0">
              <a:spAutoFit/>
            </a:bodyPr>
            <a:lstStyle/>
            <a:p>
              <a:pPr marL="285750" indent="-285750">
                <a:buFont typeface="Wingdings" panose="05000000000000000000" pitchFamily="2" charset="2"/>
                <a:buChar char="§"/>
              </a:pPr>
              <a:r>
                <a:rPr lang="en-US" dirty="0">
                  <a:solidFill>
                    <a:schemeClr val="tx1"/>
                  </a:solidFill>
                  <a:latin typeface="+mj-lt"/>
                  <a:cs typeface="Arial" pitchFamily="34" charset="0"/>
                </a:rPr>
                <a:t>c</a:t>
              </a:r>
              <a:r>
                <a:rPr lang="en-us" dirty="0">
                  <a:solidFill>
                    <a:schemeClr val="tx1"/>
                  </a:solidFill>
                  <a:latin typeface="+mj-lt"/>
                  <a:cs typeface="Arial" pitchFamily="34" charset="0"/>
                </a:rPr>
                <a:t>reating visualizations with a single mouse click</a:t>
              </a:r>
            </a:p>
            <a:p>
              <a:pPr marL="285750" indent="-285750">
                <a:buFont typeface="Wingdings" panose="05000000000000000000" pitchFamily="2" charset="2"/>
                <a:buChar char="§"/>
              </a:pPr>
              <a:r>
                <a:rPr lang="en-us" dirty="0">
                  <a:solidFill>
                    <a:schemeClr val="tx1"/>
                  </a:solidFill>
                  <a:latin typeface="+mj-lt"/>
                  <a:cs typeface="Arial" pitchFamily="34" charset="0"/>
                </a:rPr>
                <a:t>extensive visualization options with TwinCAT3</a:t>
              </a:r>
            </a:p>
            <a:p>
              <a:pPr marL="285750" indent="-285750">
                <a:buFont typeface="Wingdings" panose="05000000000000000000" pitchFamily="2" charset="2"/>
                <a:buChar char="§"/>
              </a:pPr>
              <a:r>
                <a:rPr lang="en-us" dirty="0">
                  <a:solidFill>
                    <a:schemeClr val="tx1"/>
                  </a:solidFill>
                  <a:latin typeface="+mj-lt"/>
                  <a:cs typeface="Arial" pitchFamily="34" charset="0"/>
                </a:rPr>
                <a:t>Different levels of detail enable easy system diagnostics.</a:t>
              </a:r>
            </a:p>
          </p:txBody>
        </p:sp>
      </p:grpSp>
    </p:spTree>
    <p:extLst>
      <p:ext uri="{BB962C8B-B14F-4D97-AF65-F5344CB8AC3E}">
        <p14:creationId xmlns:p14="http://schemas.microsoft.com/office/powerpoint/2010/main" val="4154741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descr="Ein Bild, das Text enthält.&#10;&#10;Automatisch generierte Beschreibung">
            <a:extLst>
              <a:ext uri="{FF2B5EF4-FFF2-40B4-BE49-F238E27FC236}">
                <a16:creationId xmlns:a16="http://schemas.microsoft.com/office/drawing/2014/main" id="{0918B87F-4230-486C-93DB-DC2B292CAEAA}"/>
              </a:ext>
            </a:extLst>
          </p:cNvPr>
          <p:cNvPicPr>
            <a:picLocks noGrp="1" noChangeAspect="1"/>
          </p:cNvPicPr>
          <p:nvPr>
            <p:ph type="pic" sz="quarter" idx="14"/>
          </p:nvPr>
        </p:nvPicPr>
        <p:blipFill rotWithShape="1">
          <a:blip r:embed="rId2"/>
          <a:srcRect l="13141" t="19993" r="15821" b="8929"/>
          <a:stretch/>
        </p:blipFill>
        <p:spPr>
          <a:xfrm>
            <a:off x="0" y="1090800"/>
            <a:ext cx="12200400" cy="5767200"/>
          </a:xfrm>
        </p:spPr>
      </p:pic>
      <p:sp>
        <p:nvSpPr>
          <p:cNvPr id="3" name="Titel 2">
            <a:extLst>
              <a:ext uri="{FF2B5EF4-FFF2-40B4-BE49-F238E27FC236}">
                <a16:creationId xmlns:a16="http://schemas.microsoft.com/office/drawing/2014/main" id="{C9C30C51-6F4E-4580-AAEB-73271A78D598}"/>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control system | XTS Extension</a:t>
            </a:r>
            <a:endParaRPr lang="de-DE" dirty="0"/>
          </a:p>
        </p:txBody>
      </p:sp>
      <p:sp>
        <p:nvSpPr>
          <p:cNvPr id="9" name="Rectangle 28">
            <a:extLst>
              <a:ext uri="{FF2B5EF4-FFF2-40B4-BE49-F238E27FC236}">
                <a16:creationId xmlns:a16="http://schemas.microsoft.com/office/drawing/2014/main" id="{52966858-C5D0-4BD3-B87F-0B9101C4EDC2}"/>
              </a:ext>
            </a:extLst>
          </p:cNvPr>
          <p:cNvSpPr/>
          <p:nvPr/>
        </p:nvSpPr>
        <p:spPr>
          <a:xfrm>
            <a:off x="458168" y="5475600"/>
            <a:ext cx="3672408"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R="0" defTabSz="914400" rtl="0" eaLnBrk="1" fontAlgn="auto" latinLnBrk="0" hangingPunct="1">
              <a:lnSpc>
                <a:spcPct val="100000"/>
              </a:lnSpc>
              <a:spcBef>
                <a:spcPts val="600"/>
              </a:spcBef>
              <a:spcAft>
                <a:spcPts val="0"/>
              </a:spcAft>
              <a:buClrTx/>
              <a:buSzTx/>
              <a:tabLst/>
            </a:pPr>
            <a:r>
              <a:rPr lang="en-us" dirty="0">
                <a:solidFill>
                  <a:schemeClr val="bg1"/>
                </a:solidFill>
                <a:latin typeface="+mj-lt"/>
                <a:cs typeface="Arial" pitchFamily="34" charset="0"/>
              </a:rPr>
              <a:t>XTS software</a:t>
            </a:r>
          </a:p>
          <a:p>
            <a:pPr marR="0" defTabSz="914400" rtl="0" eaLnBrk="1" fontAlgn="auto" latinLnBrk="0" hangingPunct="1">
              <a:lnSpc>
                <a:spcPct val="100000"/>
              </a:lnSpc>
              <a:spcBef>
                <a:spcPts val="600"/>
              </a:spcBef>
              <a:spcAft>
                <a:spcPts val="0"/>
              </a:spcAft>
              <a:buClrTx/>
              <a:buSzTx/>
              <a:tabLst/>
            </a:pPr>
            <a:r>
              <a:rPr lang="en-us" b="1" dirty="0">
                <a:solidFill>
                  <a:schemeClr val="bg1"/>
                </a:solidFill>
                <a:latin typeface="+mj-lt"/>
                <a:cs typeface="Arial" pitchFamily="34" charset="0"/>
              </a:rPr>
              <a:t>Integrated simulation functions facilitate plant design</a:t>
            </a:r>
          </a:p>
        </p:txBody>
      </p:sp>
      <p:sp>
        <p:nvSpPr>
          <p:cNvPr id="10" name="Rectangle 28">
            <a:extLst>
              <a:ext uri="{FF2B5EF4-FFF2-40B4-BE49-F238E27FC236}">
                <a16:creationId xmlns:a16="http://schemas.microsoft.com/office/drawing/2014/main" id="{1597470A-684B-4AA5-A9C8-3A084E9A5CD7}"/>
              </a:ext>
            </a:extLst>
          </p:cNvPr>
          <p:cNvSpPr/>
          <p:nvPr/>
        </p:nvSpPr>
        <p:spPr>
          <a:xfrm>
            <a:off x="4259796" y="5475600"/>
            <a:ext cx="3672408"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L="0" marR="0" lvl="0" indent="0" defTabSz="914400" rtl="0" eaLnBrk="1" fontAlgn="auto" latinLnBrk="0" hangingPunct="1">
              <a:lnSpc>
                <a:spcPct val="100000"/>
              </a:lnSpc>
              <a:spcBef>
                <a:spcPts val="600"/>
              </a:spcBef>
              <a:spcAft>
                <a:spcPts val="0"/>
              </a:spcAft>
              <a:buClrTx/>
              <a:buSzTx/>
              <a:buFontTx/>
              <a:buNone/>
              <a:tabLst/>
              <a:defRPr/>
            </a:pPr>
            <a:r>
              <a:rPr lang="en-us" dirty="0">
                <a:solidFill>
                  <a:schemeClr val="bg1"/>
                </a:solidFill>
                <a:latin typeface="+mj-lt"/>
                <a:cs typeface="Arial" pitchFamily="34" charset="0"/>
              </a:rPr>
              <a:t>XTS software</a:t>
            </a:r>
          </a:p>
          <a:p>
            <a:pPr marL="0" marR="0" lvl="0" indent="0" defTabSz="914400" rtl="0" eaLnBrk="1" fontAlgn="auto" latinLnBrk="0" hangingPunct="1">
              <a:lnSpc>
                <a:spcPct val="100000"/>
              </a:lnSpc>
              <a:spcBef>
                <a:spcPts val="600"/>
              </a:spcBef>
              <a:spcAft>
                <a:spcPts val="0"/>
              </a:spcAft>
              <a:buClrTx/>
              <a:buSzTx/>
              <a:buFontTx/>
              <a:buNone/>
              <a:tabLst/>
              <a:defRPr/>
            </a:pPr>
            <a:r>
              <a:rPr kumimoji="0" lang="en-us" b="1" i="0" u="none" strike="noStrike" cap="none" normalizeH="0" baseline="0" noProof="0" dirty="0">
                <a:ln>
                  <a:noFill/>
                </a:ln>
                <a:solidFill>
                  <a:schemeClr val="bg1"/>
                </a:solidFill>
                <a:uLnTx/>
                <a:uFillTx/>
                <a:latin typeface="+mj-lt"/>
                <a:ea typeface="+mn-ea"/>
                <a:cs typeface="Arial" pitchFamily="34" charset="0"/>
              </a:rPr>
              <a:t>Software tools simplify configuration</a:t>
            </a:r>
          </a:p>
        </p:txBody>
      </p:sp>
      <p:sp>
        <p:nvSpPr>
          <p:cNvPr id="12" name="Rectangle 28">
            <a:extLst>
              <a:ext uri="{FF2B5EF4-FFF2-40B4-BE49-F238E27FC236}">
                <a16:creationId xmlns:a16="http://schemas.microsoft.com/office/drawing/2014/main" id="{13FD6CBD-2B42-41AD-9D70-C30FC4C10D3D}"/>
              </a:ext>
            </a:extLst>
          </p:cNvPr>
          <p:cNvSpPr/>
          <p:nvPr/>
        </p:nvSpPr>
        <p:spPr>
          <a:xfrm>
            <a:off x="8061424" y="5475600"/>
            <a:ext cx="3672408"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marL="0" marR="0" lvl="0" indent="0" defTabSz="914400" rtl="0" eaLnBrk="1" fontAlgn="auto" latinLnBrk="0" hangingPunct="1">
              <a:lnSpc>
                <a:spcPct val="100000"/>
              </a:lnSpc>
              <a:spcBef>
                <a:spcPts val="600"/>
              </a:spcBef>
              <a:spcAft>
                <a:spcPts val="0"/>
              </a:spcAft>
              <a:buClrTx/>
              <a:buSzTx/>
              <a:buFontTx/>
              <a:buNone/>
              <a:tabLst/>
              <a:defRPr/>
            </a:pPr>
            <a:r>
              <a:rPr lang="en-us" dirty="0">
                <a:solidFill>
                  <a:schemeClr val="bg1"/>
                </a:solidFill>
                <a:latin typeface="+mj-lt"/>
                <a:cs typeface="Arial" pitchFamily="34" charset="0"/>
              </a:rPr>
              <a:t>XTS software</a:t>
            </a:r>
          </a:p>
          <a:p>
            <a:pPr marL="0" marR="0" lvl="0" indent="0" defTabSz="914400" rtl="0" eaLnBrk="1" fontAlgn="auto" latinLnBrk="0" hangingPunct="1">
              <a:lnSpc>
                <a:spcPct val="100000"/>
              </a:lnSpc>
              <a:spcBef>
                <a:spcPts val="600"/>
              </a:spcBef>
              <a:spcAft>
                <a:spcPts val="0"/>
              </a:spcAft>
              <a:buClrTx/>
              <a:buSzTx/>
              <a:buFontTx/>
              <a:buNone/>
              <a:tabLst/>
              <a:defRPr/>
            </a:pPr>
            <a:r>
              <a:rPr kumimoji="0" lang="en-us" b="1" i="0" u="none" strike="noStrike" cap="none" normalizeH="0" baseline="0" noProof="0" dirty="0">
                <a:ln>
                  <a:noFill/>
                </a:ln>
                <a:solidFill>
                  <a:prstClr val="white"/>
                </a:solidFill>
                <a:uLnTx/>
                <a:uFillTx/>
                <a:latin typeface="+mj-lt"/>
                <a:ea typeface="+mn-ea"/>
                <a:cs typeface="Arial" pitchFamily="34" charset="0"/>
              </a:rPr>
              <a:t>Motion control function blocks </a:t>
            </a:r>
            <a:br>
              <a:rPr kumimoji="0" lang="en-us" b="1" i="0" u="none" strike="noStrike" cap="none" normalizeH="0" baseline="0" noProof="0" dirty="0">
                <a:ln>
                  <a:noFill/>
                </a:ln>
                <a:solidFill>
                  <a:prstClr val="white"/>
                </a:solidFill>
                <a:uLnTx/>
                <a:uFillTx/>
                <a:latin typeface="+mj-lt"/>
                <a:ea typeface="+mn-ea"/>
                <a:cs typeface="Arial" pitchFamily="34" charset="0"/>
              </a:rPr>
            </a:br>
            <a:r>
              <a:rPr kumimoji="0" lang="en-us" b="1" i="0" u="none" strike="noStrike" cap="none" normalizeH="0" baseline="0" noProof="0" dirty="0">
                <a:ln>
                  <a:noFill/>
                </a:ln>
                <a:solidFill>
                  <a:prstClr val="white"/>
                </a:solidFill>
                <a:uLnTx/>
                <a:uFillTx/>
                <a:latin typeface="+mj-lt"/>
                <a:ea typeface="+mn-ea"/>
                <a:cs typeface="Arial" pitchFamily="34" charset="0"/>
              </a:rPr>
              <a:t>reduce engineering </a:t>
            </a:r>
            <a:r>
              <a:rPr lang="en-us" b="1" dirty="0">
                <a:solidFill>
                  <a:prstClr val="white"/>
                </a:solidFill>
                <a:latin typeface="+mj-lt"/>
                <a:cs typeface="Arial" pitchFamily="34" charset="0"/>
              </a:rPr>
              <a:t>effort</a:t>
            </a:r>
            <a:endParaRPr kumimoji="0" lang="en-us" b="1" i="0" u="none" strike="noStrike" cap="none" normalizeH="0" baseline="0" noProof="0" dirty="0">
              <a:ln>
                <a:noFill/>
              </a:ln>
              <a:solidFill>
                <a:prstClr val="white"/>
              </a:solidFill>
              <a:uLnTx/>
              <a:uFillTx/>
              <a:latin typeface="+mj-lt"/>
              <a:ea typeface="+mn-ea"/>
              <a:cs typeface="Arial" pitchFamily="34" charset="0"/>
            </a:endParaRPr>
          </a:p>
        </p:txBody>
      </p:sp>
    </p:spTree>
    <p:extLst>
      <p:ext uri="{BB962C8B-B14F-4D97-AF65-F5344CB8AC3E}">
        <p14:creationId xmlns:p14="http://schemas.microsoft.com/office/powerpoint/2010/main" val="3000880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Bildplatzhalter 2">
            <a:extLst>
              <a:ext uri="{FF2B5EF4-FFF2-40B4-BE49-F238E27FC236}">
                <a16:creationId xmlns:a16="http://schemas.microsoft.com/office/drawing/2014/main" id="{0C7DAEE2-B627-4487-8804-C7A97276B1D4}"/>
              </a:ext>
            </a:extLst>
          </p:cNvPr>
          <p:cNvPicPr>
            <a:picLocks noChangeAspect="1"/>
          </p:cNvPicPr>
          <p:nvPr/>
        </p:nvPicPr>
        <p:blipFill rotWithShape="1">
          <a:blip r:embed="rId2">
            <a:extLst>
              <a:ext uri="{28A0092B-C50C-407E-A947-70E740481C1C}">
                <a14:useLocalDpi xmlns:a14="http://schemas.microsoft.com/office/drawing/2010/main" val="0"/>
              </a:ext>
            </a:extLst>
          </a:blip>
          <a:srcRect t="17" r="12047" b="17"/>
          <a:stretch/>
        </p:blipFill>
        <p:spPr>
          <a:xfrm>
            <a:off x="0" y="1090800"/>
            <a:ext cx="12200400" cy="5767200"/>
          </a:xfrm>
          <a:prstGeom prst="rect">
            <a:avLst/>
          </a:prstGeom>
        </p:spPr>
      </p:pic>
      <p:sp>
        <p:nvSpPr>
          <p:cNvPr id="3" name="Titel 2">
            <a:extLst>
              <a:ext uri="{FF2B5EF4-FFF2-40B4-BE49-F238E27FC236}">
                <a16:creationId xmlns:a16="http://schemas.microsoft.com/office/drawing/2014/main" id="{C9C30C51-6F4E-4580-AAEB-73271A78D598}"/>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control system | </a:t>
            </a:r>
            <a:r>
              <a:rPr lang="en-us" dirty="0"/>
              <a:t>functions for XTS programming</a:t>
            </a:r>
            <a:endParaRPr lang="de-DE" dirty="0"/>
          </a:p>
        </p:txBody>
      </p:sp>
      <p:grpSp>
        <p:nvGrpSpPr>
          <p:cNvPr id="10" name="Gruppieren 9">
            <a:extLst>
              <a:ext uri="{FF2B5EF4-FFF2-40B4-BE49-F238E27FC236}">
                <a16:creationId xmlns:a16="http://schemas.microsoft.com/office/drawing/2014/main" id="{287B1577-8975-4999-8A5D-52E6BCC083BD}"/>
              </a:ext>
            </a:extLst>
          </p:cNvPr>
          <p:cNvGrpSpPr/>
          <p:nvPr/>
        </p:nvGrpSpPr>
        <p:grpSpPr>
          <a:xfrm>
            <a:off x="473747" y="1630423"/>
            <a:ext cx="4478659" cy="4687956"/>
            <a:chOff x="509553" y="1630423"/>
            <a:chExt cx="3997157" cy="4687956"/>
          </a:xfrm>
        </p:grpSpPr>
        <p:pic>
          <p:nvPicPr>
            <p:cNvPr id="17" name="Picture 5">
              <a:extLst>
                <a:ext uri="{FF2B5EF4-FFF2-40B4-BE49-F238E27FC236}">
                  <a16:creationId xmlns:a16="http://schemas.microsoft.com/office/drawing/2014/main" id="{6C493A8C-EFD8-4586-8B4F-5AC36BB29D6C}"/>
                </a:ext>
              </a:extLst>
            </p:cNvPr>
            <p:cNvPicPr preferRelativeResize="0">
              <a:picLocks/>
            </p:cNvPicPr>
            <p:nvPr/>
          </p:nvPicPr>
          <p:blipFill rotWithShape="1">
            <a:blip r:embed="rId3"/>
            <a:srcRect l="23242" t="2278" r="27989" b="31853"/>
            <a:stretch/>
          </p:blipFill>
          <p:spPr>
            <a:xfrm>
              <a:off x="509553" y="1630423"/>
              <a:ext cx="3997157" cy="4687956"/>
            </a:xfrm>
            <a:prstGeom prst="rect">
              <a:avLst/>
            </a:prstGeom>
            <a:ln w="19050">
              <a:solidFill>
                <a:schemeClr val="bg1"/>
              </a:solidFill>
              <a:miter lim="800000"/>
            </a:ln>
            <a:effectLst/>
          </p:spPr>
        </p:pic>
        <p:sp>
          <p:nvSpPr>
            <p:cNvPr id="18" name="Rechteck 17">
              <a:extLst>
                <a:ext uri="{FF2B5EF4-FFF2-40B4-BE49-F238E27FC236}">
                  <a16:creationId xmlns:a16="http://schemas.microsoft.com/office/drawing/2014/main" id="{4EFA1B97-0B20-4707-8E40-B6393A8348D0}"/>
                </a:ext>
              </a:extLst>
            </p:cNvPr>
            <p:cNvSpPr/>
            <p:nvPr/>
          </p:nvSpPr>
          <p:spPr>
            <a:xfrm>
              <a:off x="509556" y="3935427"/>
              <a:ext cx="3680328" cy="1473086"/>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72000" rtlCol="0" anchor="t" anchorCtr="0">
              <a:spAutoFit/>
            </a:bodyPr>
            <a:lstStyle/>
            <a:p>
              <a:pPr marL="285750" indent="-285750">
                <a:buFont typeface="Wingdings" panose="05000000000000000000" pitchFamily="2" charset="2"/>
                <a:buChar char="§"/>
              </a:pPr>
              <a:r>
                <a:rPr lang="en-US" sz="2200" dirty="0">
                  <a:solidFill>
                    <a:schemeClr val="tx1"/>
                  </a:solidFill>
                  <a:latin typeface="+mj-lt"/>
                  <a:cs typeface="Arial" pitchFamily="34" charset="0"/>
                </a:rPr>
                <a:t>From the point of view of application programming, a mover appears like a “normal” servo axis</a:t>
              </a:r>
            </a:p>
          </p:txBody>
        </p:sp>
        <p:sp>
          <p:nvSpPr>
            <p:cNvPr id="14" name="Rechteck 13">
              <a:extLst>
                <a:ext uri="{FF2B5EF4-FFF2-40B4-BE49-F238E27FC236}">
                  <a16:creationId xmlns:a16="http://schemas.microsoft.com/office/drawing/2014/main" id="{0D52E9F3-CE1B-469C-B130-9AB121F07642}"/>
                </a:ext>
              </a:extLst>
            </p:cNvPr>
            <p:cNvSpPr/>
            <p:nvPr/>
          </p:nvSpPr>
          <p:spPr>
            <a:xfrm>
              <a:off x="509556" y="1796058"/>
              <a:ext cx="3194403" cy="432048"/>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72000" rIns="72000" rtlCol="0" anchor="t" anchorCtr="0"/>
            <a:lstStyle/>
            <a:p>
              <a:r>
                <a:rPr lang="de-DE" sz="2200" b="1" dirty="0">
                  <a:solidFill>
                    <a:schemeClr val="tx1"/>
                  </a:solidFill>
                  <a:cs typeface="Arial" pitchFamily="34" charset="0"/>
                </a:rPr>
                <a:t>XTS Extension</a:t>
              </a:r>
            </a:p>
          </p:txBody>
        </p:sp>
      </p:grpSp>
      <p:grpSp>
        <p:nvGrpSpPr>
          <p:cNvPr id="54" name="Gruppieren 53">
            <a:extLst>
              <a:ext uri="{FF2B5EF4-FFF2-40B4-BE49-F238E27FC236}">
                <a16:creationId xmlns:a16="http://schemas.microsoft.com/office/drawing/2014/main" id="{6AB025D1-B584-4D15-9CFA-8F945831452B}"/>
              </a:ext>
            </a:extLst>
          </p:cNvPr>
          <p:cNvGrpSpPr/>
          <p:nvPr/>
        </p:nvGrpSpPr>
        <p:grpSpPr>
          <a:xfrm>
            <a:off x="7536160" y="1871098"/>
            <a:ext cx="3565427" cy="3790150"/>
            <a:chOff x="8112223" y="1412776"/>
            <a:chExt cx="3565427" cy="3790150"/>
          </a:xfrm>
        </p:grpSpPr>
        <p:grpSp>
          <p:nvGrpSpPr>
            <p:cNvPr id="55" name="Gruppieren 54">
              <a:extLst>
                <a:ext uri="{FF2B5EF4-FFF2-40B4-BE49-F238E27FC236}">
                  <a16:creationId xmlns:a16="http://schemas.microsoft.com/office/drawing/2014/main" id="{6C66AD69-6EDC-410A-87E2-6D21CF7A5740}"/>
                </a:ext>
              </a:extLst>
            </p:cNvPr>
            <p:cNvGrpSpPr/>
            <p:nvPr/>
          </p:nvGrpSpPr>
          <p:grpSpPr>
            <a:xfrm>
              <a:off x="8112223" y="1412776"/>
              <a:ext cx="3565427" cy="3790150"/>
              <a:chOff x="479375" y="2949334"/>
              <a:chExt cx="11423917" cy="3790150"/>
            </a:xfrm>
          </p:grpSpPr>
          <p:sp>
            <p:nvSpPr>
              <p:cNvPr id="74" name="AutoShape 160">
                <a:extLst>
                  <a:ext uri="{FF2B5EF4-FFF2-40B4-BE49-F238E27FC236}">
                    <a16:creationId xmlns:a16="http://schemas.microsoft.com/office/drawing/2014/main" id="{6F9E9569-CDD5-424B-9735-E00820F34381}"/>
                  </a:ext>
                </a:extLst>
              </p:cNvPr>
              <p:cNvSpPr>
                <a:spLocks noChangeArrowheads="1"/>
              </p:cNvSpPr>
              <p:nvPr/>
            </p:nvSpPr>
            <p:spPr bwMode="auto">
              <a:xfrm>
                <a:off x="484460" y="2949334"/>
                <a:ext cx="11418832" cy="3759097"/>
              </a:xfrm>
              <a:prstGeom prst="roundRect">
                <a:avLst>
                  <a:gd name="adj" fmla="val 3801"/>
                </a:avLst>
              </a:prstGeom>
              <a:gradFill rotWithShape="0">
                <a:gsLst>
                  <a:gs pos="0">
                    <a:srgbClr val="6B6D6D"/>
                  </a:gs>
                  <a:gs pos="50000">
                    <a:srgbClr val="E8EBEC"/>
                  </a:gs>
                  <a:gs pos="100000">
                    <a:srgbClr val="6B6D6D"/>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dirty="0"/>
              </a:p>
            </p:txBody>
          </p:sp>
          <p:sp>
            <p:nvSpPr>
              <p:cNvPr id="75" name="AutoShape 161">
                <a:extLst>
                  <a:ext uri="{FF2B5EF4-FFF2-40B4-BE49-F238E27FC236}">
                    <a16:creationId xmlns:a16="http://schemas.microsoft.com/office/drawing/2014/main" id="{A1A53B96-05B1-418E-9FC1-9C8D860D92BC}"/>
                  </a:ext>
                </a:extLst>
              </p:cNvPr>
              <p:cNvSpPr>
                <a:spLocks noChangeArrowheads="1"/>
              </p:cNvSpPr>
              <p:nvPr/>
            </p:nvSpPr>
            <p:spPr bwMode="auto">
              <a:xfrm>
                <a:off x="479375" y="2980387"/>
                <a:ext cx="11268000" cy="3759097"/>
              </a:xfrm>
              <a:prstGeom prst="roundRect">
                <a:avLst>
                  <a:gd name="adj" fmla="val 3801"/>
                </a:avLst>
              </a:prstGeom>
              <a:solidFill>
                <a:srgbClr val="E8E9E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dirty="0"/>
              </a:p>
            </p:txBody>
          </p:sp>
        </p:grpSp>
        <p:grpSp>
          <p:nvGrpSpPr>
            <p:cNvPr id="56" name="Group 86">
              <a:extLst>
                <a:ext uri="{FF2B5EF4-FFF2-40B4-BE49-F238E27FC236}">
                  <a16:creationId xmlns:a16="http://schemas.microsoft.com/office/drawing/2014/main" id="{94F0C7D4-E777-43BD-9EBC-7C854FCAC869}"/>
                </a:ext>
              </a:extLst>
            </p:cNvPr>
            <p:cNvGrpSpPr>
              <a:grpSpLocks/>
            </p:cNvGrpSpPr>
            <p:nvPr/>
          </p:nvGrpSpPr>
          <p:grpSpPr bwMode="auto">
            <a:xfrm>
              <a:off x="8222374" y="2348814"/>
              <a:ext cx="3327019" cy="1820321"/>
              <a:chOff x="776" y="1993"/>
              <a:chExt cx="1309" cy="1203"/>
            </a:xfrm>
          </p:grpSpPr>
          <p:sp>
            <p:nvSpPr>
              <p:cNvPr id="72" name="AutoShape 162">
                <a:extLst>
                  <a:ext uri="{FF2B5EF4-FFF2-40B4-BE49-F238E27FC236}">
                    <a16:creationId xmlns:a16="http://schemas.microsoft.com/office/drawing/2014/main" id="{00BE1E6D-7AE3-4966-8A2F-C4B3FA6162D4}"/>
                  </a:ext>
                </a:extLst>
              </p:cNvPr>
              <p:cNvSpPr>
                <a:spLocks noChangeArrowheads="1"/>
              </p:cNvSpPr>
              <p:nvPr/>
            </p:nvSpPr>
            <p:spPr bwMode="auto">
              <a:xfrm>
                <a:off x="792" y="1993"/>
                <a:ext cx="1293" cy="1200"/>
              </a:xfrm>
              <a:prstGeom prst="roundRect">
                <a:avLst>
                  <a:gd name="adj" fmla="val 3824"/>
                </a:avLst>
              </a:prstGeom>
              <a:gradFill rotWithShape="0">
                <a:gsLst>
                  <a:gs pos="0">
                    <a:srgbClr val="4F560C"/>
                  </a:gs>
                  <a:gs pos="50000">
                    <a:srgbClr val="AAB91A"/>
                  </a:gs>
                  <a:gs pos="100000">
                    <a:srgbClr val="4F560C"/>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73" name="AutoShape 163">
                <a:extLst>
                  <a:ext uri="{FF2B5EF4-FFF2-40B4-BE49-F238E27FC236}">
                    <a16:creationId xmlns:a16="http://schemas.microsoft.com/office/drawing/2014/main" id="{B2D92D21-B034-401D-B110-5E5C617A83C5}"/>
                  </a:ext>
                </a:extLst>
              </p:cNvPr>
              <p:cNvSpPr>
                <a:spLocks noChangeArrowheads="1"/>
              </p:cNvSpPr>
              <p:nvPr/>
            </p:nvSpPr>
            <p:spPr bwMode="auto">
              <a:xfrm>
                <a:off x="776" y="2006"/>
                <a:ext cx="1296" cy="1190"/>
              </a:xfrm>
              <a:prstGeom prst="roundRect">
                <a:avLst>
                  <a:gd name="adj" fmla="val 3750"/>
                </a:avLst>
              </a:prstGeom>
              <a:solidFill>
                <a:srgbClr val="AAB91A"/>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grpSp>
        <p:grpSp>
          <p:nvGrpSpPr>
            <p:cNvPr id="57" name="Gruppieren 56">
              <a:extLst>
                <a:ext uri="{FF2B5EF4-FFF2-40B4-BE49-F238E27FC236}">
                  <a16:creationId xmlns:a16="http://schemas.microsoft.com/office/drawing/2014/main" id="{93BA6B12-EFCC-4885-AFB4-A82E6851EB91}"/>
                </a:ext>
              </a:extLst>
            </p:cNvPr>
            <p:cNvGrpSpPr/>
            <p:nvPr/>
          </p:nvGrpSpPr>
          <p:grpSpPr>
            <a:xfrm>
              <a:off x="8328249" y="3437255"/>
              <a:ext cx="3098519" cy="509384"/>
              <a:chOff x="8328249" y="3437255"/>
              <a:chExt cx="3098519" cy="509384"/>
            </a:xfrm>
          </p:grpSpPr>
          <p:sp>
            <p:nvSpPr>
              <p:cNvPr id="70" name="AutoShape 169">
                <a:extLst>
                  <a:ext uri="{FF2B5EF4-FFF2-40B4-BE49-F238E27FC236}">
                    <a16:creationId xmlns:a16="http://schemas.microsoft.com/office/drawing/2014/main" id="{37C116AB-D987-46E7-B11C-46E9A574BB53}"/>
                  </a:ext>
                </a:extLst>
              </p:cNvPr>
              <p:cNvSpPr>
                <a:spLocks noChangeArrowheads="1"/>
              </p:cNvSpPr>
              <p:nvPr/>
            </p:nvSpPr>
            <p:spPr bwMode="auto">
              <a:xfrm>
                <a:off x="8376971" y="3437255"/>
                <a:ext cx="3049797" cy="506325"/>
              </a:xfrm>
              <a:prstGeom prst="roundRect">
                <a:avLst>
                  <a:gd name="adj" fmla="val 10352"/>
                </a:avLst>
              </a:prstGeom>
              <a:gradFill rotWithShape="0">
                <a:gsLst>
                  <a:gs pos="0">
                    <a:srgbClr val="1F2E4A"/>
                  </a:gs>
                  <a:gs pos="50000">
                    <a:srgbClr val="4364A0"/>
                  </a:gs>
                  <a:gs pos="100000">
                    <a:srgbClr val="1F2E4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1000" dirty="0">
                  <a:latin typeface="Frutiger 57Cn" pitchFamily="34" charset="0"/>
                  <a:ea typeface="ヒラギノ角ゴ Pro W3" pitchFamily="1" charset="-128"/>
                </a:endParaRPr>
              </a:p>
            </p:txBody>
          </p:sp>
          <p:sp>
            <p:nvSpPr>
              <p:cNvPr id="71" name="AutoShape 170">
                <a:extLst>
                  <a:ext uri="{FF2B5EF4-FFF2-40B4-BE49-F238E27FC236}">
                    <a16:creationId xmlns:a16="http://schemas.microsoft.com/office/drawing/2014/main" id="{F621DD3A-C978-40EF-AA8A-90C320943F3F}"/>
                  </a:ext>
                </a:extLst>
              </p:cNvPr>
              <p:cNvSpPr>
                <a:spLocks noChangeArrowheads="1"/>
              </p:cNvSpPr>
              <p:nvPr/>
            </p:nvSpPr>
            <p:spPr bwMode="auto">
              <a:xfrm>
                <a:off x="8328249" y="3463260"/>
                <a:ext cx="3060748" cy="483379"/>
              </a:xfrm>
              <a:prstGeom prst="roundRect">
                <a:avLst>
                  <a:gd name="adj" fmla="val 10352"/>
                </a:avLst>
              </a:prstGeom>
              <a:solidFill>
                <a:srgbClr val="4364A0"/>
              </a:solidFill>
              <a:ln w="6350">
                <a:noFill/>
                <a:round/>
                <a:headEnd/>
                <a:tailEnd/>
              </a:ln>
            </p:spPr>
            <p:txBody>
              <a:bodyPr wrap="none" lIns="90000" anchor="t"/>
              <a:lstStyle/>
              <a:p>
                <a:pPr>
                  <a:spcBef>
                    <a:spcPct val="0"/>
                  </a:spcBef>
                </a:pPr>
                <a:r>
                  <a:rPr lang="en-GB" sz="1600" dirty="0">
                    <a:solidFill>
                      <a:schemeClr val="bg1"/>
                    </a:solidFill>
                    <a:latin typeface="Arial" panose="020B0604020202020204" pitchFamily="34" charset="0"/>
                    <a:ea typeface="ヒラギノ角ゴ Pro W3" pitchFamily="1" charset="-128"/>
                    <a:cs typeface="Arial" panose="020B0604020202020204" pitchFamily="34" charset="0"/>
                  </a:rPr>
                  <a:t>XTS extension</a:t>
                </a:r>
              </a:p>
            </p:txBody>
          </p:sp>
        </p:grpSp>
        <p:grpSp>
          <p:nvGrpSpPr>
            <p:cNvPr id="58" name="Gruppieren 57">
              <a:extLst>
                <a:ext uri="{FF2B5EF4-FFF2-40B4-BE49-F238E27FC236}">
                  <a16:creationId xmlns:a16="http://schemas.microsoft.com/office/drawing/2014/main" id="{ED4A5390-3FBC-4CFA-9633-AD61817D0F11}"/>
                </a:ext>
              </a:extLst>
            </p:cNvPr>
            <p:cNvGrpSpPr/>
            <p:nvPr/>
          </p:nvGrpSpPr>
          <p:grpSpPr>
            <a:xfrm>
              <a:off x="8328249" y="2649612"/>
              <a:ext cx="3100152" cy="494990"/>
              <a:chOff x="8328249" y="2649612"/>
              <a:chExt cx="3100152" cy="494990"/>
            </a:xfrm>
          </p:grpSpPr>
          <p:sp>
            <p:nvSpPr>
              <p:cNvPr id="68" name="AutoShape 231">
                <a:extLst>
                  <a:ext uri="{FF2B5EF4-FFF2-40B4-BE49-F238E27FC236}">
                    <a16:creationId xmlns:a16="http://schemas.microsoft.com/office/drawing/2014/main" id="{11F57456-22CE-4370-A15F-4A73364D5DDD}"/>
                  </a:ext>
                </a:extLst>
              </p:cNvPr>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69" name="AutoShape 232">
                <a:extLst>
                  <a:ext uri="{FF2B5EF4-FFF2-40B4-BE49-F238E27FC236}">
                    <a16:creationId xmlns:a16="http://schemas.microsoft.com/office/drawing/2014/main" id="{37E61E82-1EA1-4343-B56A-AB87B5822DA2}"/>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sz="1600" dirty="0">
                    <a:ea typeface="ヒラギノ角ゴ Pro W3" pitchFamily="1" charset="-128"/>
                  </a:rPr>
                  <a:t>NC functions</a:t>
                </a:r>
              </a:p>
            </p:txBody>
          </p:sp>
        </p:grpSp>
        <p:grpSp>
          <p:nvGrpSpPr>
            <p:cNvPr id="59" name="Gruppieren 58">
              <a:extLst>
                <a:ext uri="{FF2B5EF4-FFF2-40B4-BE49-F238E27FC236}">
                  <a16:creationId xmlns:a16="http://schemas.microsoft.com/office/drawing/2014/main" id="{296AC939-1004-4F90-8B64-F9D507F768FF}"/>
                </a:ext>
              </a:extLst>
            </p:cNvPr>
            <p:cNvGrpSpPr/>
            <p:nvPr/>
          </p:nvGrpSpPr>
          <p:grpSpPr>
            <a:xfrm>
              <a:off x="8328248" y="1596072"/>
              <a:ext cx="3101752" cy="509384"/>
              <a:chOff x="4286766" y="3798307"/>
              <a:chExt cx="1532613" cy="509384"/>
            </a:xfrm>
          </p:grpSpPr>
          <p:sp>
            <p:nvSpPr>
              <p:cNvPr id="66" name="AutoShape 184">
                <a:extLst>
                  <a:ext uri="{FF2B5EF4-FFF2-40B4-BE49-F238E27FC236}">
                    <a16:creationId xmlns:a16="http://schemas.microsoft.com/office/drawing/2014/main" id="{2C83DA62-BECA-4315-B874-4579328C2DC5}"/>
                  </a:ext>
                </a:extLst>
              </p:cNvPr>
              <p:cNvSpPr>
                <a:spLocks noChangeArrowheads="1"/>
              </p:cNvSpPr>
              <p:nvPr/>
            </p:nvSpPr>
            <p:spPr bwMode="auto">
              <a:xfrm>
                <a:off x="4312182" y="3798307"/>
                <a:ext cx="1507197" cy="486439"/>
              </a:xfrm>
              <a:prstGeom prst="roundRect">
                <a:avLst>
                  <a:gd name="adj" fmla="val 16667"/>
                </a:avLst>
              </a:prstGeom>
              <a:gradFill rotWithShape="0">
                <a:gsLst>
                  <a:gs pos="0">
                    <a:srgbClr val="704612"/>
                  </a:gs>
                  <a:gs pos="50000">
                    <a:srgbClr val="F39827"/>
                  </a:gs>
                  <a:gs pos="100000">
                    <a:srgbClr val="70461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dirty="0"/>
              </a:p>
            </p:txBody>
          </p:sp>
          <p:sp>
            <p:nvSpPr>
              <p:cNvPr id="67" name="AutoShape 185">
                <a:extLst>
                  <a:ext uri="{FF2B5EF4-FFF2-40B4-BE49-F238E27FC236}">
                    <a16:creationId xmlns:a16="http://schemas.microsoft.com/office/drawing/2014/main" id="{1A360B3F-4FE1-424F-A513-3F667719B495}"/>
                  </a:ext>
                </a:extLst>
              </p:cNvPr>
              <p:cNvSpPr>
                <a:spLocks noChangeArrowheads="1"/>
              </p:cNvSpPr>
              <p:nvPr/>
            </p:nvSpPr>
            <p:spPr bwMode="auto">
              <a:xfrm>
                <a:off x="4286766" y="3821252"/>
                <a:ext cx="1512000" cy="486439"/>
              </a:xfrm>
              <a:prstGeom prst="roundRect">
                <a:avLst>
                  <a:gd name="adj" fmla="val 16667"/>
                </a:avLst>
              </a:prstGeom>
              <a:solidFill>
                <a:srgbClr val="F39827"/>
              </a:solidFill>
              <a:ln>
                <a:noFill/>
              </a:ln>
              <a:extLst>
                <a:ext uri="{91240B29-F687-4F45-9708-019B960494DF}">
                  <a14:hiddenLine xmlns:a14="http://schemas.microsoft.com/office/drawing/2010/main" w="9525">
                    <a:solidFill>
                      <a:schemeClr val="tx1"/>
                    </a:solidFill>
                    <a:round/>
                    <a:headEnd/>
                    <a:tailEnd/>
                  </a14:hiddenLine>
                </a:ext>
              </a:extLst>
            </p:spPr>
            <p:txBody>
              <a:bodyPr wrap="none" lIns="90000"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sz="1600" dirty="0">
                    <a:ea typeface="ヒラギノ角ゴ Pro W3" pitchFamily="1" charset="-128"/>
                  </a:rPr>
                  <a:t>Application software         </a:t>
                </a:r>
              </a:p>
            </p:txBody>
          </p:sp>
        </p:grpSp>
        <p:grpSp>
          <p:nvGrpSpPr>
            <p:cNvPr id="60" name="Gruppieren 59">
              <a:extLst>
                <a:ext uri="{FF2B5EF4-FFF2-40B4-BE49-F238E27FC236}">
                  <a16:creationId xmlns:a16="http://schemas.microsoft.com/office/drawing/2014/main" id="{61CA9841-5BC8-4E8C-8863-0175AED0395E}"/>
                </a:ext>
              </a:extLst>
            </p:cNvPr>
            <p:cNvGrpSpPr/>
            <p:nvPr/>
          </p:nvGrpSpPr>
          <p:grpSpPr>
            <a:xfrm>
              <a:off x="8328248" y="4375888"/>
              <a:ext cx="3101752" cy="509384"/>
              <a:chOff x="4286766" y="3798307"/>
              <a:chExt cx="1532613" cy="509384"/>
            </a:xfrm>
          </p:grpSpPr>
          <p:sp>
            <p:nvSpPr>
              <p:cNvPr id="64" name="AutoShape 184">
                <a:extLst>
                  <a:ext uri="{FF2B5EF4-FFF2-40B4-BE49-F238E27FC236}">
                    <a16:creationId xmlns:a16="http://schemas.microsoft.com/office/drawing/2014/main" id="{4879D116-198F-41C3-854B-56F0A97FAAE4}"/>
                  </a:ext>
                </a:extLst>
              </p:cNvPr>
              <p:cNvSpPr>
                <a:spLocks noChangeArrowheads="1"/>
              </p:cNvSpPr>
              <p:nvPr/>
            </p:nvSpPr>
            <p:spPr bwMode="auto">
              <a:xfrm>
                <a:off x="4312182" y="3798307"/>
                <a:ext cx="1507197" cy="486439"/>
              </a:xfrm>
              <a:prstGeom prst="roundRect">
                <a:avLst>
                  <a:gd name="adj" fmla="val 16667"/>
                </a:avLst>
              </a:prstGeom>
              <a:gradFill rotWithShape="0">
                <a:gsLst>
                  <a:gs pos="0">
                    <a:srgbClr val="704612"/>
                  </a:gs>
                  <a:gs pos="50000">
                    <a:srgbClr val="F39827"/>
                  </a:gs>
                  <a:gs pos="100000">
                    <a:srgbClr val="70461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dirty="0"/>
              </a:p>
            </p:txBody>
          </p:sp>
          <p:sp>
            <p:nvSpPr>
              <p:cNvPr id="65" name="AutoShape 185">
                <a:extLst>
                  <a:ext uri="{FF2B5EF4-FFF2-40B4-BE49-F238E27FC236}">
                    <a16:creationId xmlns:a16="http://schemas.microsoft.com/office/drawing/2014/main" id="{50D3899A-569F-4DA2-AFE5-8B49D618F85D}"/>
                  </a:ext>
                </a:extLst>
              </p:cNvPr>
              <p:cNvSpPr>
                <a:spLocks noChangeArrowheads="1"/>
              </p:cNvSpPr>
              <p:nvPr/>
            </p:nvSpPr>
            <p:spPr bwMode="auto">
              <a:xfrm>
                <a:off x="4286766" y="3821252"/>
                <a:ext cx="1512000" cy="486439"/>
              </a:xfrm>
              <a:prstGeom prst="roundRect">
                <a:avLst>
                  <a:gd name="adj" fmla="val 16667"/>
                </a:avLst>
              </a:prstGeom>
              <a:solidFill>
                <a:srgbClr val="F39827"/>
              </a:solidFill>
              <a:ln>
                <a:noFill/>
              </a:ln>
              <a:extLst>
                <a:ext uri="{91240B29-F687-4F45-9708-019B960494DF}">
                  <a14:hiddenLine xmlns:a14="http://schemas.microsoft.com/office/drawing/2010/main" w="9525">
                    <a:solidFill>
                      <a:schemeClr val="tx1"/>
                    </a:solidFill>
                    <a:round/>
                    <a:headEnd/>
                    <a:tailEnd/>
                  </a14:hiddenLine>
                </a:ext>
              </a:extLst>
            </p:spPr>
            <p:txBody>
              <a:bodyPr wrap="none" lIns="90000"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sz="1600" dirty="0">
                    <a:ea typeface="ヒラギノ角ゴ Pro W3" pitchFamily="1" charset="-128"/>
                  </a:rPr>
                  <a:t>XTS Modules                    </a:t>
                </a:r>
              </a:p>
            </p:txBody>
          </p:sp>
        </p:grpSp>
        <p:cxnSp>
          <p:nvCxnSpPr>
            <p:cNvPr id="61" name="Gerade Verbindung mit Pfeil 60">
              <a:extLst>
                <a:ext uri="{FF2B5EF4-FFF2-40B4-BE49-F238E27FC236}">
                  <a16:creationId xmlns:a16="http://schemas.microsoft.com/office/drawing/2014/main" id="{001548AC-1FE0-4F00-8111-91556EA2BA57}"/>
                </a:ext>
              </a:extLst>
            </p:cNvPr>
            <p:cNvCxnSpPr/>
            <p:nvPr/>
          </p:nvCxnSpPr>
          <p:spPr>
            <a:xfrm>
              <a:off x="9840416" y="2105456"/>
              <a:ext cx="0" cy="544156"/>
            </a:xfrm>
            <a:prstGeom prst="straightConnector1">
              <a:avLst/>
            </a:prstGeom>
            <a:ln w="127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4F8B4D2B-04E4-47AE-B3D2-8A002393A576}"/>
                </a:ext>
              </a:extLst>
            </p:cNvPr>
            <p:cNvCxnSpPr/>
            <p:nvPr/>
          </p:nvCxnSpPr>
          <p:spPr>
            <a:xfrm>
              <a:off x="9840416" y="3123769"/>
              <a:ext cx="0" cy="313486"/>
            </a:xfrm>
            <a:prstGeom prst="straightConnector1">
              <a:avLst/>
            </a:prstGeom>
            <a:ln w="127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CFF370D1-FCD1-4007-8CD7-77D845DA5AC4}"/>
                </a:ext>
              </a:extLst>
            </p:cNvPr>
            <p:cNvCxnSpPr/>
            <p:nvPr/>
          </p:nvCxnSpPr>
          <p:spPr>
            <a:xfrm>
              <a:off x="9840416" y="3933056"/>
              <a:ext cx="0" cy="442832"/>
            </a:xfrm>
            <a:prstGeom prst="straightConnector1">
              <a:avLst/>
            </a:prstGeom>
            <a:ln w="127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77" name="Grafik 76">
            <a:extLst>
              <a:ext uri="{FF2B5EF4-FFF2-40B4-BE49-F238E27FC236}">
                <a16:creationId xmlns:a16="http://schemas.microsoft.com/office/drawing/2014/main" id="{A5497A3F-7861-48EA-9AD0-B0BD3E5DD1D2}"/>
              </a:ext>
            </a:extLst>
          </p:cNvPr>
          <p:cNvPicPr>
            <a:picLocks noChangeAspect="1"/>
          </p:cNvPicPr>
          <p:nvPr/>
        </p:nvPicPr>
        <p:blipFill rotWithShape="1">
          <a:blip r:embed="rId4"/>
          <a:srcRect l="25579" t="12832" r="23719" b="11303"/>
          <a:stretch/>
        </p:blipFill>
        <p:spPr>
          <a:xfrm>
            <a:off x="452407" y="2159793"/>
            <a:ext cx="2491587" cy="1917279"/>
          </a:xfrm>
          <a:prstGeom prst="rect">
            <a:avLst/>
          </a:prstGeom>
        </p:spPr>
      </p:pic>
    </p:spTree>
    <p:extLst>
      <p:ext uri="{BB962C8B-B14F-4D97-AF65-F5344CB8AC3E}">
        <p14:creationId xmlns:p14="http://schemas.microsoft.com/office/powerpoint/2010/main" val="2418529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Bildplatzhalter 2">
            <a:extLst>
              <a:ext uri="{FF2B5EF4-FFF2-40B4-BE49-F238E27FC236}">
                <a16:creationId xmlns:a16="http://schemas.microsoft.com/office/drawing/2014/main" id="{0C7DAEE2-B627-4487-8804-C7A97276B1D4}"/>
              </a:ext>
            </a:extLst>
          </p:cNvPr>
          <p:cNvPicPr>
            <a:picLocks noChangeAspect="1"/>
          </p:cNvPicPr>
          <p:nvPr/>
        </p:nvPicPr>
        <p:blipFill rotWithShape="1">
          <a:blip r:embed="rId2">
            <a:extLst>
              <a:ext uri="{28A0092B-C50C-407E-A947-70E740481C1C}">
                <a14:useLocalDpi xmlns:a14="http://schemas.microsoft.com/office/drawing/2010/main" val="0"/>
              </a:ext>
            </a:extLst>
          </a:blip>
          <a:srcRect t="17" r="12047" b="17"/>
          <a:stretch/>
        </p:blipFill>
        <p:spPr>
          <a:xfrm>
            <a:off x="0" y="1090800"/>
            <a:ext cx="12200400" cy="5767200"/>
          </a:xfrm>
          <a:prstGeom prst="rect">
            <a:avLst/>
          </a:prstGeom>
        </p:spPr>
      </p:pic>
      <p:sp>
        <p:nvSpPr>
          <p:cNvPr id="3" name="Titel 2">
            <a:extLst>
              <a:ext uri="{FF2B5EF4-FFF2-40B4-BE49-F238E27FC236}">
                <a16:creationId xmlns:a16="http://schemas.microsoft.com/office/drawing/2014/main" id="{C9C30C51-6F4E-4580-AAEB-73271A78D598}"/>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control system | </a:t>
            </a:r>
            <a:r>
              <a:rPr lang="en-us" dirty="0"/>
              <a:t>functions for XTS programming</a:t>
            </a:r>
            <a:endParaRPr lang="de-DE" dirty="0"/>
          </a:p>
        </p:txBody>
      </p:sp>
      <p:grpSp>
        <p:nvGrpSpPr>
          <p:cNvPr id="10" name="Gruppieren 9">
            <a:extLst>
              <a:ext uri="{FF2B5EF4-FFF2-40B4-BE49-F238E27FC236}">
                <a16:creationId xmlns:a16="http://schemas.microsoft.com/office/drawing/2014/main" id="{287B1577-8975-4999-8A5D-52E6BCC083BD}"/>
              </a:ext>
            </a:extLst>
          </p:cNvPr>
          <p:cNvGrpSpPr/>
          <p:nvPr/>
        </p:nvGrpSpPr>
        <p:grpSpPr>
          <a:xfrm>
            <a:off x="471455" y="1630423"/>
            <a:ext cx="4500000" cy="4687956"/>
            <a:chOff x="509555" y="1630423"/>
            <a:chExt cx="4500000" cy="4687956"/>
          </a:xfrm>
        </p:grpSpPr>
        <p:pic>
          <p:nvPicPr>
            <p:cNvPr id="17" name="Picture 5">
              <a:extLst>
                <a:ext uri="{FF2B5EF4-FFF2-40B4-BE49-F238E27FC236}">
                  <a16:creationId xmlns:a16="http://schemas.microsoft.com/office/drawing/2014/main" id="{6C493A8C-EFD8-4586-8B4F-5AC36BB29D6C}"/>
                </a:ext>
              </a:extLst>
            </p:cNvPr>
            <p:cNvPicPr preferRelativeResize="0">
              <a:picLocks/>
            </p:cNvPicPr>
            <p:nvPr/>
          </p:nvPicPr>
          <p:blipFill rotWithShape="1">
            <a:blip r:embed="rId3"/>
            <a:srcRect l="23242" t="2278" r="27989" b="31853"/>
            <a:stretch/>
          </p:blipFill>
          <p:spPr>
            <a:xfrm>
              <a:off x="509555" y="1630423"/>
              <a:ext cx="4500000" cy="4687956"/>
            </a:xfrm>
            <a:prstGeom prst="rect">
              <a:avLst/>
            </a:prstGeom>
            <a:ln w="19050">
              <a:solidFill>
                <a:schemeClr val="bg1"/>
              </a:solidFill>
              <a:miter lim="800000"/>
            </a:ln>
            <a:effectLst/>
          </p:spPr>
        </p:pic>
        <p:sp>
          <p:nvSpPr>
            <p:cNvPr id="18" name="Rechteck 17">
              <a:extLst>
                <a:ext uri="{FF2B5EF4-FFF2-40B4-BE49-F238E27FC236}">
                  <a16:creationId xmlns:a16="http://schemas.microsoft.com/office/drawing/2014/main" id="{4EFA1B97-0B20-4707-8E40-B6393A8348D0}"/>
                </a:ext>
              </a:extLst>
            </p:cNvPr>
            <p:cNvSpPr/>
            <p:nvPr/>
          </p:nvSpPr>
          <p:spPr>
            <a:xfrm>
              <a:off x="509556" y="3935427"/>
              <a:ext cx="4256392" cy="1811641"/>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72000" rtlCol="0" anchor="t" anchorCtr="0">
              <a:spAutoFit/>
            </a:bodyPr>
            <a:lstStyle/>
            <a:p>
              <a:pPr marL="285750" indent="-285750">
                <a:buFont typeface="Wingdings" panose="05000000000000000000" pitchFamily="2" charset="2"/>
                <a:buChar char="§"/>
              </a:pPr>
              <a:r>
                <a:rPr lang="en-US" sz="2200" dirty="0">
                  <a:solidFill>
                    <a:schemeClr val="tx1"/>
                  </a:solidFill>
                  <a:latin typeface="+mj-lt"/>
                  <a:cs typeface="Arial" pitchFamily="34" charset="0"/>
                </a:rPr>
                <a:t>The XTS extension in TwinCAT decouples servo algorithms from the hardware components and calculates them centrally.</a:t>
              </a:r>
            </a:p>
          </p:txBody>
        </p:sp>
        <p:sp>
          <p:nvSpPr>
            <p:cNvPr id="14" name="Rechteck 13">
              <a:extLst>
                <a:ext uri="{FF2B5EF4-FFF2-40B4-BE49-F238E27FC236}">
                  <a16:creationId xmlns:a16="http://schemas.microsoft.com/office/drawing/2014/main" id="{0D52E9F3-CE1B-469C-B130-9AB121F07642}"/>
                </a:ext>
              </a:extLst>
            </p:cNvPr>
            <p:cNvSpPr/>
            <p:nvPr/>
          </p:nvSpPr>
          <p:spPr>
            <a:xfrm>
              <a:off x="509556" y="1796058"/>
              <a:ext cx="3194403" cy="432048"/>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72000" rIns="72000" rtlCol="0" anchor="t" anchorCtr="0"/>
            <a:lstStyle/>
            <a:p>
              <a:r>
                <a:rPr lang="de-DE" sz="2200" b="1" dirty="0">
                  <a:solidFill>
                    <a:schemeClr val="tx1"/>
                  </a:solidFill>
                  <a:cs typeface="Arial" pitchFamily="34" charset="0"/>
                </a:rPr>
                <a:t>XTS Extension</a:t>
              </a:r>
            </a:p>
          </p:txBody>
        </p:sp>
      </p:grpSp>
      <p:grpSp>
        <p:nvGrpSpPr>
          <p:cNvPr id="19" name="Group 86">
            <a:extLst>
              <a:ext uri="{FF2B5EF4-FFF2-40B4-BE49-F238E27FC236}">
                <a16:creationId xmlns:a16="http://schemas.microsoft.com/office/drawing/2014/main" id="{19BB7A95-6EA9-4EBF-B135-5A64DCC979FF}"/>
              </a:ext>
            </a:extLst>
          </p:cNvPr>
          <p:cNvGrpSpPr>
            <a:grpSpLocks/>
          </p:cNvGrpSpPr>
          <p:nvPr/>
        </p:nvGrpSpPr>
        <p:grpSpPr bwMode="auto">
          <a:xfrm>
            <a:off x="6248782" y="1308281"/>
            <a:ext cx="5765826" cy="2073407"/>
            <a:chOff x="776" y="1993"/>
            <a:chExt cx="1305" cy="1203"/>
          </a:xfrm>
        </p:grpSpPr>
        <p:sp>
          <p:nvSpPr>
            <p:cNvPr id="20" name="AutoShape 162">
              <a:extLst>
                <a:ext uri="{FF2B5EF4-FFF2-40B4-BE49-F238E27FC236}">
                  <a16:creationId xmlns:a16="http://schemas.microsoft.com/office/drawing/2014/main" id="{59761165-3F41-4E88-8CC9-0F31431A5059}"/>
                </a:ext>
              </a:extLst>
            </p:cNvPr>
            <p:cNvSpPr>
              <a:spLocks noChangeArrowheads="1"/>
            </p:cNvSpPr>
            <p:nvPr/>
          </p:nvSpPr>
          <p:spPr bwMode="auto">
            <a:xfrm>
              <a:off x="788" y="1993"/>
              <a:ext cx="1293" cy="1200"/>
            </a:xfrm>
            <a:prstGeom prst="roundRect">
              <a:avLst>
                <a:gd name="adj" fmla="val 3824"/>
              </a:avLst>
            </a:prstGeom>
            <a:gradFill rotWithShape="0">
              <a:gsLst>
                <a:gs pos="0">
                  <a:srgbClr val="4F560C"/>
                </a:gs>
                <a:gs pos="50000">
                  <a:srgbClr val="AAB91A"/>
                </a:gs>
                <a:gs pos="100000">
                  <a:srgbClr val="4F560C"/>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de-DE" altLang="de-DE" sz="2400" dirty="0">
                <a:ea typeface="ヒラギノ角ゴ Pro W3" pitchFamily="1" charset="-128"/>
              </a:endParaRPr>
            </a:p>
          </p:txBody>
        </p:sp>
        <p:sp>
          <p:nvSpPr>
            <p:cNvPr id="23" name="AutoShape 163">
              <a:extLst>
                <a:ext uri="{FF2B5EF4-FFF2-40B4-BE49-F238E27FC236}">
                  <a16:creationId xmlns:a16="http://schemas.microsoft.com/office/drawing/2014/main" id="{37398869-5A72-4C8A-B151-C416AB150682}"/>
                </a:ext>
              </a:extLst>
            </p:cNvPr>
            <p:cNvSpPr>
              <a:spLocks noChangeArrowheads="1"/>
            </p:cNvSpPr>
            <p:nvPr/>
          </p:nvSpPr>
          <p:spPr bwMode="auto">
            <a:xfrm>
              <a:off x="776" y="2006"/>
              <a:ext cx="1296" cy="1190"/>
            </a:xfrm>
            <a:prstGeom prst="roundRect">
              <a:avLst>
                <a:gd name="adj" fmla="val 3750"/>
              </a:avLst>
            </a:prstGeom>
            <a:solidFill>
              <a:srgbClr val="AAB91A"/>
            </a:soli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PC platform</a:t>
              </a:r>
            </a:p>
          </p:txBody>
        </p:sp>
      </p:grpSp>
      <p:pic>
        <p:nvPicPr>
          <p:cNvPr id="24" name="Picture 2">
            <a:extLst>
              <a:ext uri="{FF2B5EF4-FFF2-40B4-BE49-F238E27FC236}">
                <a16:creationId xmlns:a16="http://schemas.microsoft.com/office/drawing/2014/main" id="{E33A2088-59B0-4633-BB5F-90B8554540C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93099" y="4560928"/>
            <a:ext cx="957503" cy="1278023"/>
          </a:xfrm>
          <a:prstGeom prst="rect">
            <a:avLst/>
          </a:prstGeom>
          <a:noFill/>
          <a:ln w="9525">
            <a:noFill/>
            <a:miter lim="800000"/>
            <a:headEnd/>
            <a:tailEnd/>
          </a:ln>
        </p:spPr>
      </p:pic>
      <p:pic>
        <p:nvPicPr>
          <p:cNvPr id="26" name="Picture 2">
            <a:extLst>
              <a:ext uri="{FF2B5EF4-FFF2-40B4-BE49-F238E27FC236}">
                <a16:creationId xmlns:a16="http://schemas.microsoft.com/office/drawing/2014/main" id="{6E1D4B01-1F71-46B9-9389-6DAA9B22F23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01107" y="4560928"/>
            <a:ext cx="957503" cy="1278023"/>
          </a:xfrm>
          <a:prstGeom prst="rect">
            <a:avLst/>
          </a:prstGeom>
          <a:noFill/>
          <a:ln w="9525">
            <a:noFill/>
            <a:miter lim="800000"/>
            <a:headEnd/>
            <a:tailEnd/>
          </a:ln>
        </p:spPr>
      </p:pic>
      <p:pic>
        <p:nvPicPr>
          <p:cNvPr id="27" name="Picture 2">
            <a:extLst>
              <a:ext uri="{FF2B5EF4-FFF2-40B4-BE49-F238E27FC236}">
                <a16:creationId xmlns:a16="http://schemas.microsoft.com/office/drawing/2014/main" id="{073C63CD-07D2-48CA-A5CF-ACA9A1A8CAB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16693" y="4560928"/>
            <a:ext cx="957503" cy="1278023"/>
          </a:xfrm>
          <a:prstGeom prst="rect">
            <a:avLst/>
          </a:prstGeom>
          <a:noFill/>
          <a:ln w="9525">
            <a:noFill/>
            <a:miter lim="800000"/>
            <a:headEnd/>
            <a:tailEnd/>
          </a:ln>
        </p:spPr>
      </p:pic>
      <p:sp>
        <p:nvSpPr>
          <p:cNvPr id="28" name="Textplatzhalter 9">
            <a:extLst>
              <a:ext uri="{FF2B5EF4-FFF2-40B4-BE49-F238E27FC236}">
                <a16:creationId xmlns:a16="http://schemas.microsoft.com/office/drawing/2014/main" id="{0F267C9B-96D0-440D-9071-50C501BB0D94}"/>
              </a:ext>
            </a:extLst>
          </p:cNvPr>
          <p:cNvSpPr txBox="1">
            <a:spLocks/>
          </p:cNvSpPr>
          <p:nvPr/>
        </p:nvSpPr>
        <p:spPr bwMode="auto">
          <a:xfrm>
            <a:off x="7789695"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1</a:t>
            </a:r>
          </a:p>
        </p:txBody>
      </p:sp>
      <p:sp>
        <p:nvSpPr>
          <p:cNvPr id="31" name="Textplatzhalter 9">
            <a:extLst>
              <a:ext uri="{FF2B5EF4-FFF2-40B4-BE49-F238E27FC236}">
                <a16:creationId xmlns:a16="http://schemas.microsoft.com/office/drawing/2014/main" id="{682B5C8F-9EFF-4C3F-9537-2B2141D75D88}"/>
              </a:ext>
            </a:extLst>
          </p:cNvPr>
          <p:cNvSpPr txBox="1">
            <a:spLocks/>
          </p:cNvSpPr>
          <p:nvPr/>
        </p:nvSpPr>
        <p:spPr bwMode="auto">
          <a:xfrm>
            <a:off x="9273842"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2</a:t>
            </a:r>
          </a:p>
        </p:txBody>
      </p:sp>
      <p:sp>
        <p:nvSpPr>
          <p:cNvPr id="32" name="Textplatzhalter 9">
            <a:extLst>
              <a:ext uri="{FF2B5EF4-FFF2-40B4-BE49-F238E27FC236}">
                <a16:creationId xmlns:a16="http://schemas.microsoft.com/office/drawing/2014/main" id="{60B89BF4-AEF3-4BA6-A6C8-A152BD77B7A9}"/>
              </a:ext>
            </a:extLst>
          </p:cNvPr>
          <p:cNvSpPr txBox="1">
            <a:spLocks/>
          </p:cNvSpPr>
          <p:nvPr/>
        </p:nvSpPr>
        <p:spPr bwMode="auto">
          <a:xfrm>
            <a:off x="10598007"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m</a:t>
            </a:r>
          </a:p>
        </p:txBody>
      </p:sp>
      <p:cxnSp>
        <p:nvCxnSpPr>
          <p:cNvPr id="33" name="Gerade Verbindung mit Pfeil 32">
            <a:extLst>
              <a:ext uri="{FF2B5EF4-FFF2-40B4-BE49-F238E27FC236}">
                <a16:creationId xmlns:a16="http://schemas.microsoft.com/office/drawing/2014/main" id="{9509159A-03EB-4BCE-BA17-D01F8976F42E}"/>
              </a:ext>
            </a:extLst>
          </p:cNvPr>
          <p:cNvCxnSpPr/>
          <p:nvPr/>
        </p:nvCxnSpPr>
        <p:spPr>
          <a:xfrm>
            <a:off x="7157890" y="2084332"/>
            <a:ext cx="5215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E5B5E92B-5E6B-4617-9360-5105ED36CE7D}"/>
              </a:ext>
            </a:extLst>
          </p:cNvPr>
          <p:cNvCxnSpPr/>
          <p:nvPr/>
        </p:nvCxnSpPr>
        <p:spPr>
          <a:xfrm>
            <a:off x="8232791"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platzhalter 9">
            <a:extLst>
              <a:ext uri="{FF2B5EF4-FFF2-40B4-BE49-F238E27FC236}">
                <a16:creationId xmlns:a16="http://schemas.microsoft.com/office/drawing/2014/main" id="{7EF2831C-D561-4AF0-8D9F-BD3CA5F2CF58}"/>
              </a:ext>
            </a:extLst>
          </p:cNvPr>
          <p:cNvSpPr txBox="1">
            <a:spLocks/>
          </p:cNvSpPr>
          <p:nvPr/>
        </p:nvSpPr>
        <p:spPr bwMode="auto">
          <a:xfrm>
            <a:off x="8235287" y="3690203"/>
            <a:ext cx="1584325" cy="646331"/>
          </a:xfrm>
          <a:prstGeom prst="rect">
            <a:avLst/>
          </a:prstGeom>
          <a:noFill/>
          <a:ln w="9525">
            <a:noFill/>
            <a:miter lim="800000"/>
            <a:headEnd/>
            <a:tailEnd/>
          </a:ln>
        </p:spPr>
        <p:txBody>
          <a:bodyPr>
            <a:spAutoFit/>
          </a:bodyPr>
          <a:lstStyle/>
          <a:p>
            <a:pPr>
              <a:spcBef>
                <a:spcPts val="1100"/>
              </a:spcBef>
              <a:buFont typeface="Wingdings" pitchFamily="2" charset="2"/>
              <a:buNone/>
            </a:pPr>
            <a:r>
              <a:rPr lang="en-GB" dirty="0"/>
              <a:t>Virtual connection</a:t>
            </a:r>
          </a:p>
        </p:txBody>
      </p:sp>
      <p:grpSp>
        <p:nvGrpSpPr>
          <p:cNvPr id="36" name="Gruppieren 35">
            <a:extLst>
              <a:ext uri="{FF2B5EF4-FFF2-40B4-BE49-F238E27FC236}">
                <a16:creationId xmlns:a16="http://schemas.microsoft.com/office/drawing/2014/main" id="{D6197E67-2F6A-4029-9DF9-F7949A67A5DC}"/>
              </a:ext>
            </a:extLst>
          </p:cNvPr>
          <p:cNvGrpSpPr/>
          <p:nvPr/>
        </p:nvGrpSpPr>
        <p:grpSpPr>
          <a:xfrm>
            <a:off x="6366114" y="1801707"/>
            <a:ext cx="791776" cy="568389"/>
            <a:chOff x="6222860" y="1714623"/>
            <a:chExt cx="754439" cy="568389"/>
          </a:xfrm>
        </p:grpSpPr>
        <p:sp>
          <p:nvSpPr>
            <p:cNvPr id="37" name="AutoShape 49">
              <a:extLst>
                <a:ext uri="{FF2B5EF4-FFF2-40B4-BE49-F238E27FC236}">
                  <a16:creationId xmlns:a16="http://schemas.microsoft.com/office/drawing/2014/main" id="{D106AAF5-794B-45CF-9583-D49B655B280D}"/>
                </a:ext>
              </a:extLst>
            </p:cNvPr>
            <p:cNvSpPr>
              <a:spLocks noChangeArrowheads="1"/>
            </p:cNvSpPr>
            <p:nvPr/>
          </p:nvSpPr>
          <p:spPr bwMode="auto">
            <a:xfrm>
              <a:off x="6236515" y="1714623"/>
              <a:ext cx="740784" cy="546200"/>
            </a:xfrm>
            <a:prstGeom prst="roundRect">
              <a:avLst>
                <a:gd name="adj" fmla="val 16667"/>
              </a:avLst>
            </a:prstGeom>
            <a:gradFill rotWithShape="0">
              <a:gsLst>
                <a:gs pos="0">
                  <a:srgbClr val="545929"/>
                </a:gs>
                <a:gs pos="50000">
                  <a:srgbClr val="B6C159"/>
                </a:gs>
                <a:gs pos="100000">
                  <a:srgbClr val="545929"/>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p>
              <a:pPr>
                <a:spcBef>
                  <a:spcPct val="0"/>
                </a:spcBef>
              </a:pPr>
              <a:endParaRPr lang="de-DE" altLang="de-DE">
                <a:latin typeface="Arial" panose="020B0604020202020204" pitchFamily="34" charset="0"/>
                <a:cs typeface="Arial" panose="020B0604020202020204" pitchFamily="34" charset="0"/>
              </a:endParaRPr>
            </a:p>
          </p:txBody>
        </p:sp>
        <p:sp>
          <p:nvSpPr>
            <p:cNvPr id="38" name="AutoShape 51">
              <a:extLst>
                <a:ext uri="{FF2B5EF4-FFF2-40B4-BE49-F238E27FC236}">
                  <a16:creationId xmlns:a16="http://schemas.microsoft.com/office/drawing/2014/main" id="{9654929C-4FBB-417E-B64D-D002E809C82D}"/>
                </a:ext>
              </a:extLst>
            </p:cNvPr>
            <p:cNvSpPr>
              <a:spLocks noChangeArrowheads="1"/>
            </p:cNvSpPr>
            <p:nvPr/>
          </p:nvSpPr>
          <p:spPr bwMode="auto">
            <a:xfrm>
              <a:off x="6222860" y="1736812"/>
              <a:ext cx="740784" cy="546200"/>
            </a:xfrm>
            <a:prstGeom prst="roundRect">
              <a:avLst>
                <a:gd name="adj" fmla="val 16667"/>
              </a:avLst>
            </a:prstGeom>
            <a:solidFill>
              <a:srgbClr val="B6C159"/>
            </a:soli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p>
              <a:pPr>
                <a:spcBef>
                  <a:spcPct val="0"/>
                </a:spcBef>
              </a:pPr>
              <a:r>
                <a:rPr lang="de-DE" altLang="de-DE" dirty="0">
                  <a:latin typeface="Arial" panose="020B0604020202020204" pitchFamily="34" charset="0"/>
                  <a:cs typeface="Arial" panose="020B0604020202020204" pitchFamily="34" charset="0"/>
                </a:rPr>
                <a:t>PLC</a:t>
              </a:r>
            </a:p>
          </p:txBody>
        </p:sp>
      </p:grpSp>
      <p:grpSp>
        <p:nvGrpSpPr>
          <p:cNvPr id="39" name="Gruppieren 38">
            <a:extLst>
              <a:ext uri="{FF2B5EF4-FFF2-40B4-BE49-F238E27FC236}">
                <a16:creationId xmlns:a16="http://schemas.microsoft.com/office/drawing/2014/main" id="{F282DD42-8AEC-4D59-8863-B6CED227192F}"/>
              </a:ext>
            </a:extLst>
          </p:cNvPr>
          <p:cNvGrpSpPr/>
          <p:nvPr/>
        </p:nvGrpSpPr>
        <p:grpSpPr>
          <a:xfrm>
            <a:off x="7689033" y="2353972"/>
            <a:ext cx="1260410" cy="494990"/>
            <a:chOff x="8328249" y="2649612"/>
            <a:chExt cx="3100152" cy="494990"/>
          </a:xfrm>
        </p:grpSpPr>
        <p:sp>
          <p:nvSpPr>
            <p:cNvPr id="40" name="AutoShape 231">
              <a:extLst>
                <a:ext uri="{FF2B5EF4-FFF2-40B4-BE49-F238E27FC236}">
                  <a16:creationId xmlns:a16="http://schemas.microsoft.com/office/drawing/2014/main" id="{EB24A18A-9ECD-43C0-88D0-56DAE5586B21}"/>
                </a:ext>
              </a:extLst>
            </p:cNvPr>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41" name="AutoShape 232">
              <a:extLst>
                <a:ext uri="{FF2B5EF4-FFF2-40B4-BE49-F238E27FC236}">
                  <a16:creationId xmlns:a16="http://schemas.microsoft.com/office/drawing/2014/main" id="{074AA7A7-6A0F-4326-9EC4-6BB527B7FE62}"/>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1</a:t>
              </a:r>
              <a:r>
                <a:rPr lang="en-GB" baseline="30000" dirty="0">
                  <a:ea typeface="ヒラギノ角ゴ Pro W3" pitchFamily="1" charset="-128"/>
                </a:rPr>
                <a:t>st</a:t>
              </a:r>
              <a:r>
                <a:rPr lang="en-GB" dirty="0"/>
                <a:t> axis</a:t>
              </a:r>
            </a:p>
          </p:txBody>
        </p:sp>
      </p:grpSp>
      <p:grpSp>
        <p:nvGrpSpPr>
          <p:cNvPr id="43" name="Gruppieren 42">
            <a:extLst>
              <a:ext uri="{FF2B5EF4-FFF2-40B4-BE49-F238E27FC236}">
                <a16:creationId xmlns:a16="http://schemas.microsoft.com/office/drawing/2014/main" id="{C396912D-F818-4F6E-A0D1-231118C0F267}"/>
              </a:ext>
            </a:extLst>
          </p:cNvPr>
          <p:cNvGrpSpPr/>
          <p:nvPr/>
        </p:nvGrpSpPr>
        <p:grpSpPr>
          <a:xfrm>
            <a:off x="7685131" y="1801707"/>
            <a:ext cx="4017206" cy="494990"/>
            <a:chOff x="8328249" y="2649612"/>
            <a:chExt cx="3085520" cy="494990"/>
          </a:xfrm>
        </p:grpSpPr>
        <p:sp>
          <p:nvSpPr>
            <p:cNvPr id="44" name="AutoShape 231">
              <a:extLst>
                <a:ext uri="{FF2B5EF4-FFF2-40B4-BE49-F238E27FC236}">
                  <a16:creationId xmlns:a16="http://schemas.microsoft.com/office/drawing/2014/main" id="{5508D809-2E02-47A3-9882-B11BE5227002}"/>
                </a:ext>
              </a:extLst>
            </p:cNvPr>
            <p:cNvSpPr>
              <a:spLocks noChangeArrowheads="1"/>
            </p:cNvSpPr>
            <p:nvPr/>
          </p:nvSpPr>
          <p:spPr bwMode="auto">
            <a:xfrm>
              <a:off x="8342941"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45" name="AutoShape 232">
              <a:extLst>
                <a:ext uri="{FF2B5EF4-FFF2-40B4-BE49-F238E27FC236}">
                  <a16:creationId xmlns:a16="http://schemas.microsoft.com/office/drawing/2014/main" id="{A9317AB1-8CF0-49DF-AFDC-F678BBADD775}"/>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dirty="0">
                  <a:ea typeface="ヒラギノ角ゴ Pro W3" pitchFamily="1" charset="-128"/>
                </a:rPr>
                <a:t>TwinCAT Motion Control, PTP</a:t>
              </a:r>
            </a:p>
          </p:txBody>
        </p:sp>
      </p:grpSp>
      <p:grpSp>
        <p:nvGrpSpPr>
          <p:cNvPr id="46" name="Gruppieren 45">
            <a:extLst>
              <a:ext uri="{FF2B5EF4-FFF2-40B4-BE49-F238E27FC236}">
                <a16:creationId xmlns:a16="http://schemas.microsoft.com/office/drawing/2014/main" id="{CAF69B72-1C2E-47FF-8CB9-82F5BD78D23D}"/>
              </a:ext>
            </a:extLst>
          </p:cNvPr>
          <p:cNvGrpSpPr/>
          <p:nvPr/>
        </p:nvGrpSpPr>
        <p:grpSpPr>
          <a:xfrm>
            <a:off x="9065480" y="2353972"/>
            <a:ext cx="1260410" cy="494990"/>
            <a:chOff x="8328249" y="2649612"/>
            <a:chExt cx="3100152" cy="494990"/>
          </a:xfrm>
        </p:grpSpPr>
        <p:sp>
          <p:nvSpPr>
            <p:cNvPr id="47" name="AutoShape 231">
              <a:extLst>
                <a:ext uri="{FF2B5EF4-FFF2-40B4-BE49-F238E27FC236}">
                  <a16:creationId xmlns:a16="http://schemas.microsoft.com/office/drawing/2014/main" id="{9A2177FB-6EE8-4F76-9C94-8D956614103B}"/>
                </a:ext>
              </a:extLst>
            </p:cNvPr>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48" name="AutoShape 232">
              <a:extLst>
                <a:ext uri="{FF2B5EF4-FFF2-40B4-BE49-F238E27FC236}">
                  <a16:creationId xmlns:a16="http://schemas.microsoft.com/office/drawing/2014/main" id="{1124CD42-DDDC-441E-B240-982453E36D00}"/>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2</a:t>
              </a:r>
              <a:r>
                <a:rPr lang="en-GB" baseline="30000" dirty="0">
                  <a:ea typeface="ヒラギノ角ゴ Pro W3" pitchFamily="1" charset="-128"/>
                </a:rPr>
                <a:t>nd</a:t>
              </a:r>
              <a:r>
                <a:rPr lang="en-GB" dirty="0"/>
                <a:t> axis</a:t>
              </a:r>
            </a:p>
          </p:txBody>
        </p:sp>
      </p:grpSp>
      <p:grpSp>
        <p:nvGrpSpPr>
          <p:cNvPr id="49" name="Gruppieren 48">
            <a:extLst>
              <a:ext uri="{FF2B5EF4-FFF2-40B4-BE49-F238E27FC236}">
                <a16:creationId xmlns:a16="http://schemas.microsoft.com/office/drawing/2014/main" id="{CD200C81-C426-452D-B98B-A0D105BA7358}"/>
              </a:ext>
            </a:extLst>
          </p:cNvPr>
          <p:cNvGrpSpPr/>
          <p:nvPr/>
        </p:nvGrpSpPr>
        <p:grpSpPr>
          <a:xfrm>
            <a:off x="10441927" y="2353972"/>
            <a:ext cx="1260410" cy="494990"/>
            <a:chOff x="8328249" y="2649612"/>
            <a:chExt cx="3100152" cy="494990"/>
          </a:xfrm>
        </p:grpSpPr>
        <p:sp>
          <p:nvSpPr>
            <p:cNvPr id="50" name="AutoShape 231">
              <a:extLst>
                <a:ext uri="{FF2B5EF4-FFF2-40B4-BE49-F238E27FC236}">
                  <a16:creationId xmlns:a16="http://schemas.microsoft.com/office/drawing/2014/main" id="{C7C90EDB-F3D8-4346-B86B-80903E969333}"/>
                </a:ext>
              </a:extLst>
            </p:cNvPr>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51" name="AutoShape 232">
              <a:extLst>
                <a:ext uri="{FF2B5EF4-FFF2-40B4-BE49-F238E27FC236}">
                  <a16:creationId xmlns:a16="http://schemas.microsoft.com/office/drawing/2014/main" id="{1225A917-6240-412D-9C1D-98645A812EEF}"/>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err="1"/>
                <a:t>m</a:t>
              </a:r>
              <a:r>
                <a:rPr lang="en-GB" baseline="30000" dirty="0" err="1">
                  <a:ea typeface="ヒラギノ角ゴ Pro W3" pitchFamily="1" charset="-128"/>
                </a:rPr>
                <a:t>th</a:t>
              </a:r>
              <a:r>
                <a:rPr lang="en-GB" dirty="0"/>
                <a:t> axis</a:t>
              </a:r>
            </a:p>
          </p:txBody>
        </p:sp>
      </p:grpSp>
      <p:cxnSp>
        <p:nvCxnSpPr>
          <p:cNvPr id="52" name="Gerade Verbindung mit Pfeil 51">
            <a:extLst>
              <a:ext uri="{FF2B5EF4-FFF2-40B4-BE49-F238E27FC236}">
                <a16:creationId xmlns:a16="http://schemas.microsoft.com/office/drawing/2014/main" id="{8E84A886-EA4D-49F8-8E62-DA0E7BE266D4}"/>
              </a:ext>
            </a:extLst>
          </p:cNvPr>
          <p:cNvCxnSpPr/>
          <p:nvPr/>
        </p:nvCxnSpPr>
        <p:spPr>
          <a:xfrm>
            <a:off x="9695810"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C4138D30-099A-4981-9E6A-D92D4C81F086}"/>
              </a:ext>
            </a:extLst>
          </p:cNvPr>
          <p:cNvCxnSpPr/>
          <p:nvPr/>
        </p:nvCxnSpPr>
        <p:spPr>
          <a:xfrm>
            <a:off x="11058075"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5" name="Grafik 54">
            <a:extLst>
              <a:ext uri="{FF2B5EF4-FFF2-40B4-BE49-F238E27FC236}">
                <a16:creationId xmlns:a16="http://schemas.microsoft.com/office/drawing/2014/main" id="{D68D5D8B-F8D3-4925-82CF-EFB588BF6D58}"/>
              </a:ext>
            </a:extLst>
          </p:cNvPr>
          <p:cNvPicPr>
            <a:picLocks noChangeAspect="1"/>
          </p:cNvPicPr>
          <p:nvPr/>
        </p:nvPicPr>
        <p:blipFill rotWithShape="1">
          <a:blip r:embed="rId5"/>
          <a:srcRect l="25579" t="12832" r="23719" b="11303"/>
          <a:stretch/>
        </p:blipFill>
        <p:spPr>
          <a:xfrm>
            <a:off x="452407" y="2159793"/>
            <a:ext cx="2491587" cy="1917279"/>
          </a:xfrm>
          <a:prstGeom prst="rect">
            <a:avLst/>
          </a:prstGeom>
        </p:spPr>
      </p:pic>
    </p:spTree>
    <p:extLst>
      <p:ext uri="{BB962C8B-B14F-4D97-AF65-F5344CB8AC3E}">
        <p14:creationId xmlns:p14="http://schemas.microsoft.com/office/powerpoint/2010/main" val="1582833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Bildplatzhalter 2">
            <a:extLst>
              <a:ext uri="{FF2B5EF4-FFF2-40B4-BE49-F238E27FC236}">
                <a16:creationId xmlns:a16="http://schemas.microsoft.com/office/drawing/2014/main" id="{0C7DAEE2-B627-4487-8804-C7A97276B1D4}"/>
              </a:ext>
            </a:extLst>
          </p:cNvPr>
          <p:cNvPicPr>
            <a:picLocks noChangeAspect="1"/>
          </p:cNvPicPr>
          <p:nvPr/>
        </p:nvPicPr>
        <p:blipFill rotWithShape="1">
          <a:blip r:embed="rId2">
            <a:extLst>
              <a:ext uri="{28A0092B-C50C-407E-A947-70E740481C1C}">
                <a14:useLocalDpi xmlns:a14="http://schemas.microsoft.com/office/drawing/2010/main" val="0"/>
              </a:ext>
            </a:extLst>
          </a:blip>
          <a:srcRect t="17" r="12047" b="17"/>
          <a:stretch/>
        </p:blipFill>
        <p:spPr>
          <a:xfrm>
            <a:off x="0" y="1090800"/>
            <a:ext cx="12200400" cy="5767200"/>
          </a:xfrm>
          <a:prstGeom prst="rect">
            <a:avLst/>
          </a:prstGeom>
        </p:spPr>
      </p:pic>
      <p:sp>
        <p:nvSpPr>
          <p:cNvPr id="3" name="Titel 2">
            <a:extLst>
              <a:ext uri="{FF2B5EF4-FFF2-40B4-BE49-F238E27FC236}">
                <a16:creationId xmlns:a16="http://schemas.microsoft.com/office/drawing/2014/main" id="{C9C30C51-6F4E-4580-AAEB-73271A78D598}"/>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control system | </a:t>
            </a:r>
            <a:r>
              <a:rPr lang="en-us" dirty="0"/>
              <a:t>functions for XTS programming</a:t>
            </a:r>
            <a:endParaRPr lang="de-DE" dirty="0"/>
          </a:p>
        </p:txBody>
      </p:sp>
      <p:grpSp>
        <p:nvGrpSpPr>
          <p:cNvPr id="19" name="Group 86">
            <a:extLst>
              <a:ext uri="{FF2B5EF4-FFF2-40B4-BE49-F238E27FC236}">
                <a16:creationId xmlns:a16="http://schemas.microsoft.com/office/drawing/2014/main" id="{19BB7A95-6EA9-4EBF-B135-5A64DCC979FF}"/>
              </a:ext>
            </a:extLst>
          </p:cNvPr>
          <p:cNvGrpSpPr>
            <a:grpSpLocks/>
          </p:cNvGrpSpPr>
          <p:nvPr/>
        </p:nvGrpSpPr>
        <p:grpSpPr bwMode="auto">
          <a:xfrm>
            <a:off x="6248782" y="1308281"/>
            <a:ext cx="5765826" cy="2073407"/>
            <a:chOff x="776" y="1993"/>
            <a:chExt cx="1305" cy="1203"/>
          </a:xfrm>
        </p:grpSpPr>
        <p:sp>
          <p:nvSpPr>
            <p:cNvPr id="20" name="AutoShape 162">
              <a:extLst>
                <a:ext uri="{FF2B5EF4-FFF2-40B4-BE49-F238E27FC236}">
                  <a16:creationId xmlns:a16="http://schemas.microsoft.com/office/drawing/2014/main" id="{59761165-3F41-4E88-8CC9-0F31431A5059}"/>
                </a:ext>
              </a:extLst>
            </p:cNvPr>
            <p:cNvSpPr>
              <a:spLocks noChangeArrowheads="1"/>
            </p:cNvSpPr>
            <p:nvPr/>
          </p:nvSpPr>
          <p:spPr bwMode="auto">
            <a:xfrm>
              <a:off x="788" y="1993"/>
              <a:ext cx="1293" cy="1200"/>
            </a:xfrm>
            <a:prstGeom prst="roundRect">
              <a:avLst>
                <a:gd name="adj" fmla="val 3824"/>
              </a:avLst>
            </a:prstGeom>
            <a:gradFill rotWithShape="0">
              <a:gsLst>
                <a:gs pos="0">
                  <a:srgbClr val="4F560C"/>
                </a:gs>
                <a:gs pos="50000">
                  <a:srgbClr val="AAB91A"/>
                </a:gs>
                <a:gs pos="100000">
                  <a:srgbClr val="4F560C"/>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de-DE" altLang="de-DE" sz="2400" dirty="0">
                <a:ea typeface="ヒラギノ角ゴ Pro W3" pitchFamily="1" charset="-128"/>
              </a:endParaRPr>
            </a:p>
          </p:txBody>
        </p:sp>
        <p:sp>
          <p:nvSpPr>
            <p:cNvPr id="23" name="AutoShape 163">
              <a:extLst>
                <a:ext uri="{FF2B5EF4-FFF2-40B4-BE49-F238E27FC236}">
                  <a16:creationId xmlns:a16="http://schemas.microsoft.com/office/drawing/2014/main" id="{37398869-5A72-4C8A-B151-C416AB150682}"/>
                </a:ext>
              </a:extLst>
            </p:cNvPr>
            <p:cNvSpPr>
              <a:spLocks noChangeArrowheads="1"/>
            </p:cNvSpPr>
            <p:nvPr/>
          </p:nvSpPr>
          <p:spPr bwMode="auto">
            <a:xfrm>
              <a:off x="776" y="2006"/>
              <a:ext cx="1296" cy="1190"/>
            </a:xfrm>
            <a:prstGeom prst="roundRect">
              <a:avLst>
                <a:gd name="adj" fmla="val 3750"/>
              </a:avLst>
            </a:prstGeom>
            <a:solidFill>
              <a:srgbClr val="AAB91A"/>
            </a:soli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PC platform</a:t>
              </a:r>
            </a:p>
          </p:txBody>
        </p:sp>
      </p:grpSp>
      <p:pic>
        <p:nvPicPr>
          <p:cNvPr id="24" name="Picture 2">
            <a:extLst>
              <a:ext uri="{FF2B5EF4-FFF2-40B4-BE49-F238E27FC236}">
                <a16:creationId xmlns:a16="http://schemas.microsoft.com/office/drawing/2014/main" id="{E33A2088-59B0-4633-BB5F-90B8554540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593099" y="4560928"/>
            <a:ext cx="957503" cy="1278023"/>
          </a:xfrm>
          <a:prstGeom prst="rect">
            <a:avLst/>
          </a:prstGeom>
          <a:noFill/>
          <a:ln w="9525">
            <a:noFill/>
            <a:miter lim="800000"/>
            <a:headEnd/>
            <a:tailEnd/>
          </a:ln>
        </p:spPr>
      </p:pic>
      <p:pic>
        <p:nvPicPr>
          <p:cNvPr id="26" name="Picture 2">
            <a:extLst>
              <a:ext uri="{FF2B5EF4-FFF2-40B4-BE49-F238E27FC236}">
                <a16:creationId xmlns:a16="http://schemas.microsoft.com/office/drawing/2014/main" id="{6E1D4B01-1F71-46B9-9389-6DAA9B22F23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01107" y="4560928"/>
            <a:ext cx="957503" cy="1278023"/>
          </a:xfrm>
          <a:prstGeom prst="rect">
            <a:avLst/>
          </a:prstGeom>
          <a:noFill/>
          <a:ln w="9525">
            <a:noFill/>
            <a:miter lim="800000"/>
            <a:headEnd/>
            <a:tailEnd/>
          </a:ln>
        </p:spPr>
      </p:pic>
      <p:pic>
        <p:nvPicPr>
          <p:cNvPr id="27" name="Picture 2">
            <a:extLst>
              <a:ext uri="{FF2B5EF4-FFF2-40B4-BE49-F238E27FC236}">
                <a16:creationId xmlns:a16="http://schemas.microsoft.com/office/drawing/2014/main" id="{073C63CD-07D2-48CA-A5CF-ACA9A1A8CA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16693" y="4560928"/>
            <a:ext cx="957503" cy="1278023"/>
          </a:xfrm>
          <a:prstGeom prst="rect">
            <a:avLst/>
          </a:prstGeom>
          <a:noFill/>
          <a:ln w="9525">
            <a:noFill/>
            <a:miter lim="800000"/>
            <a:headEnd/>
            <a:tailEnd/>
          </a:ln>
        </p:spPr>
      </p:pic>
      <p:sp>
        <p:nvSpPr>
          <p:cNvPr id="28" name="Textplatzhalter 9">
            <a:extLst>
              <a:ext uri="{FF2B5EF4-FFF2-40B4-BE49-F238E27FC236}">
                <a16:creationId xmlns:a16="http://schemas.microsoft.com/office/drawing/2014/main" id="{0F267C9B-96D0-440D-9071-50C501BB0D94}"/>
              </a:ext>
            </a:extLst>
          </p:cNvPr>
          <p:cNvSpPr txBox="1">
            <a:spLocks/>
          </p:cNvSpPr>
          <p:nvPr/>
        </p:nvSpPr>
        <p:spPr bwMode="auto">
          <a:xfrm>
            <a:off x="7789695"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1</a:t>
            </a:r>
          </a:p>
        </p:txBody>
      </p:sp>
      <p:sp>
        <p:nvSpPr>
          <p:cNvPr id="31" name="Textplatzhalter 9">
            <a:extLst>
              <a:ext uri="{FF2B5EF4-FFF2-40B4-BE49-F238E27FC236}">
                <a16:creationId xmlns:a16="http://schemas.microsoft.com/office/drawing/2014/main" id="{682B5C8F-9EFF-4C3F-9537-2B2141D75D88}"/>
              </a:ext>
            </a:extLst>
          </p:cNvPr>
          <p:cNvSpPr txBox="1">
            <a:spLocks/>
          </p:cNvSpPr>
          <p:nvPr/>
        </p:nvSpPr>
        <p:spPr bwMode="auto">
          <a:xfrm>
            <a:off x="9273842"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2</a:t>
            </a:r>
          </a:p>
        </p:txBody>
      </p:sp>
      <p:sp>
        <p:nvSpPr>
          <p:cNvPr id="32" name="Textplatzhalter 9">
            <a:extLst>
              <a:ext uri="{FF2B5EF4-FFF2-40B4-BE49-F238E27FC236}">
                <a16:creationId xmlns:a16="http://schemas.microsoft.com/office/drawing/2014/main" id="{60B89BF4-AEF3-4BA6-A6C8-A152BD77B7A9}"/>
              </a:ext>
            </a:extLst>
          </p:cNvPr>
          <p:cNvSpPr txBox="1">
            <a:spLocks/>
          </p:cNvSpPr>
          <p:nvPr/>
        </p:nvSpPr>
        <p:spPr bwMode="auto">
          <a:xfrm>
            <a:off x="10598007"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m</a:t>
            </a:r>
          </a:p>
        </p:txBody>
      </p:sp>
      <p:cxnSp>
        <p:nvCxnSpPr>
          <p:cNvPr id="33" name="Gerade Verbindung mit Pfeil 32">
            <a:extLst>
              <a:ext uri="{FF2B5EF4-FFF2-40B4-BE49-F238E27FC236}">
                <a16:creationId xmlns:a16="http://schemas.microsoft.com/office/drawing/2014/main" id="{9509159A-03EB-4BCE-BA17-D01F8976F42E}"/>
              </a:ext>
            </a:extLst>
          </p:cNvPr>
          <p:cNvCxnSpPr/>
          <p:nvPr/>
        </p:nvCxnSpPr>
        <p:spPr>
          <a:xfrm>
            <a:off x="7157890" y="2084332"/>
            <a:ext cx="5215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E5B5E92B-5E6B-4617-9360-5105ED36CE7D}"/>
              </a:ext>
            </a:extLst>
          </p:cNvPr>
          <p:cNvCxnSpPr/>
          <p:nvPr/>
        </p:nvCxnSpPr>
        <p:spPr>
          <a:xfrm>
            <a:off x="8232791"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D6197E67-2F6A-4029-9DF9-F7949A67A5DC}"/>
              </a:ext>
            </a:extLst>
          </p:cNvPr>
          <p:cNvGrpSpPr/>
          <p:nvPr/>
        </p:nvGrpSpPr>
        <p:grpSpPr>
          <a:xfrm>
            <a:off x="6366114" y="1801707"/>
            <a:ext cx="791776" cy="568389"/>
            <a:chOff x="6222860" y="1714623"/>
            <a:chExt cx="754439" cy="568389"/>
          </a:xfrm>
        </p:grpSpPr>
        <p:sp>
          <p:nvSpPr>
            <p:cNvPr id="37" name="AutoShape 49">
              <a:extLst>
                <a:ext uri="{FF2B5EF4-FFF2-40B4-BE49-F238E27FC236}">
                  <a16:creationId xmlns:a16="http://schemas.microsoft.com/office/drawing/2014/main" id="{D106AAF5-794B-45CF-9583-D49B655B280D}"/>
                </a:ext>
              </a:extLst>
            </p:cNvPr>
            <p:cNvSpPr>
              <a:spLocks noChangeArrowheads="1"/>
            </p:cNvSpPr>
            <p:nvPr/>
          </p:nvSpPr>
          <p:spPr bwMode="auto">
            <a:xfrm>
              <a:off x="6236515" y="1714623"/>
              <a:ext cx="740784" cy="546200"/>
            </a:xfrm>
            <a:prstGeom prst="roundRect">
              <a:avLst>
                <a:gd name="adj" fmla="val 16667"/>
              </a:avLst>
            </a:prstGeom>
            <a:gradFill rotWithShape="0">
              <a:gsLst>
                <a:gs pos="0">
                  <a:srgbClr val="545929"/>
                </a:gs>
                <a:gs pos="50000">
                  <a:srgbClr val="B6C159"/>
                </a:gs>
                <a:gs pos="100000">
                  <a:srgbClr val="545929"/>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p>
              <a:pPr>
                <a:spcBef>
                  <a:spcPct val="0"/>
                </a:spcBef>
              </a:pPr>
              <a:endParaRPr lang="de-DE" altLang="de-DE">
                <a:latin typeface="Arial" panose="020B0604020202020204" pitchFamily="34" charset="0"/>
                <a:cs typeface="Arial" panose="020B0604020202020204" pitchFamily="34" charset="0"/>
              </a:endParaRPr>
            </a:p>
          </p:txBody>
        </p:sp>
        <p:sp>
          <p:nvSpPr>
            <p:cNvPr id="38" name="AutoShape 51">
              <a:extLst>
                <a:ext uri="{FF2B5EF4-FFF2-40B4-BE49-F238E27FC236}">
                  <a16:creationId xmlns:a16="http://schemas.microsoft.com/office/drawing/2014/main" id="{9654929C-4FBB-417E-B64D-D002E809C82D}"/>
                </a:ext>
              </a:extLst>
            </p:cNvPr>
            <p:cNvSpPr>
              <a:spLocks noChangeArrowheads="1"/>
            </p:cNvSpPr>
            <p:nvPr/>
          </p:nvSpPr>
          <p:spPr bwMode="auto">
            <a:xfrm>
              <a:off x="6222860" y="1736812"/>
              <a:ext cx="740784" cy="546200"/>
            </a:xfrm>
            <a:prstGeom prst="roundRect">
              <a:avLst>
                <a:gd name="adj" fmla="val 16667"/>
              </a:avLst>
            </a:prstGeom>
            <a:solidFill>
              <a:srgbClr val="B6C159"/>
            </a:soli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p>
              <a:pPr>
                <a:spcBef>
                  <a:spcPct val="0"/>
                </a:spcBef>
              </a:pPr>
              <a:r>
                <a:rPr lang="de-DE" altLang="de-DE" dirty="0">
                  <a:latin typeface="Arial" panose="020B0604020202020204" pitchFamily="34" charset="0"/>
                  <a:cs typeface="Arial" panose="020B0604020202020204" pitchFamily="34" charset="0"/>
                </a:rPr>
                <a:t>PLC</a:t>
              </a:r>
            </a:p>
          </p:txBody>
        </p:sp>
      </p:grpSp>
      <p:grpSp>
        <p:nvGrpSpPr>
          <p:cNvPr id="39" name="Gruppieren 38">
            <a:extLst>
              <a:ext uri="{FF2B5EF4-FFF2-40B4-BE49-F238E27FC236}">
                <a16:creationId xmlns:a16="http://schemas.microsoft.com/office/drawing/2014/main" id="{F282DD42-8AEC-4D59-8863-B6CED227192F}"/>
              </a:ext>
            </a:extLst>
          </p:cNvPr>
          <p:cNvGrpSpPr/>
          <p:nvPr/>
        </p:nvGrpSpPr>
        <p:grpSpPr>
          <a:xfrm>
            <a:off x="7689033" y="2353972"/>
            <a:ext cx="1260410" cy="494990"/>
            <a:chOff x="8328249" y="2649612"/>
            <a:chExt cx="3100152" cy="494990"/>
          </a:xfrm>
        </p:grpSpPr>
        <p:sp>
          <p:nvSpPr>
            <p:cNvPr id="40" name="AutoShape 231">
              <a:extLst>
                <a:ext uri="{FF2B5EF4-FFF2-40B4-BE49-F238E27FC236}">
                  <a16:creationId xmlns:a16="http://schemas.microsoft.com/office/drawing/2014/main" id="{EB24A18A-9ECD-43C0-88D0-56DAE5586B21}"/>
                </a:ext>
              </a:extLst>
            </p:cNvPr>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41" name="AutoShape 232">
              <a:extLst>
                <a:ext uri="{FF2B5EF4-FFF2-40B4-BE49-F238E27FC236}">
                  <a16:creationId xmlns:a16="http://schemas.microsoft.com/office/drawing/2014/main" id="{074AA7A7-6A0F-4326-9EC4-6BB527B7FE62}"/>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1</a:t>
              </a:r>
              <a:r>
                <a:rPr lang="en-GB" baseline="30000" dirty="0">
                  <a:ea typeface="ヒラギノ角ゴ Pro W3" pitchFamily="1" charset="-128"/>
                </a:rPr>
                <a:t>st</a:t>
              </a:r>
              <a:r>
                <a:rPr lang="en-GB" dirty="0"/>
                <a:t> axis</a:t>
              </a:r>
            </a:p>
          </p:txBody>
        </p:sp>
      </p:grpSp>
      <p:grpSp>
        <p:nvGrpSpPr>
          <p:cNvPr id="43" name="Gruppieren 42">
            <a:extLst>
              <a:ext uri="{FF2B5EF4-FFF2-40B4-BE49-F238E27FC236}">
                <a16:creationId xmlns:a16="http://schemas.microsoft.com/office/drawing/2014/main" id="{C396912D-F818-4F6E-A0D1-231118C0F267}"/>
              </a:ext>
            </a:extLst>
          </p:cNvPr>
          <p:cNvGrpSpPr/>
          <p:nvPr/>
        </p:nvGrpSpPr>
        <p:grpSpPr>
          <a:xfrm>
            <a:off x="7685131" y="1801707"/>
            <a:ext cx="4017206" cy="494990"/>
            <a:chOff x="8328249" y="2649612"/>
            <a:chExt cx="3085520" cy="494990"/>
          </a:xfrm>
        </p:grpSpPr>
        <p:sp>
          <p:nvSpPr>
            <p:cNvPr id="44" name="AutoShape 231">
              <a:extLst>
                <a:ext uri="{FF2B5EF4-FFF2-40B4-BE49-F238E27FC236}">
                  <a16:creationId xmlns:a16="http://schemas.microsoft.com/office/drawing/2014/main" id="{5508D809-2E02-47A3-9882-B11BE5227002}"/>
                </a:ext>
              </a:extLst>
            </p:cNvPr>
            <p:cNvSpPr>
              <a:spLocks noChangeArrowheads="1"/>
            </p:cNvSpPr>
            <p:nvPr/>
          </p:nvSpPr>
          <p:spPr bwMode="auto">
            <a:xfrm>
              <a:off x="8342941"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45" name="AutoShape 232">
              <a:extLst>
                <a:ext uri="{FF2B5EF4-FFF2-40B4-BE49-F238E27FC236}">
                  <a16:creationId xmlns:a16="http://schemas.microsoft.com/office/drawing/2014/main" id="{A9317AB1-8CF0-49DF-AFDC-F678BBADD775}"/>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dirty="0">
                  <a:ea typeface="ヒラギノ角ゴ Pro W3" pitchFamily="1" charset="-128"/>
                </a:rPr>
                <a:t>TwinCAT Motion Control, PTP</a:t>
              </a:r>
            </a:p>
          </p:txBody>
        </p:sp>
      </p:grpSp>
      <p:grpSp>
        <p:nvGrpSpPr>
          <p:cNvPr id="46" name="Gruppieren 45">
            <a:extLst>
              <a:ext uri="{FF2B5EF4-FFF2-40B4-BE49-F238E27FC236}">
                <a16:creationId xmlns:a16="http://schemas.microsoft.com/office/drawing/2014/main" id="{CAF69B72-1C2E-47FF-8CB9-82F5BD78D23D}"/>
              </a:ext>
            </a:extLst>
          </p:cNvPr>
          <p:cNvGrpSpPr/>
          <p:nvPr/>
        </p:nvGrpSpPr>
        <p:grpSpPr>
          <a:xfrm>
            <a:off x="9065480" y="2353972"/>
            <a:ext cx="1260410" cy="494990"/>
            <a:chOff x="8328249" y="2649612"/>
            <a:chExt cx="3100152" cy="494990"/>
          </a:xfrm>
        </p:grpSpPr>
        <p:sp>
          <p:nvSpPr>
            <p:cNvPr id="47" name="AutoShape 231">
              <a:extLst>
                <a:ext uri="{FF2B5EF4-FFF2-40B4-BE49-F238E27FC236}">
                  <a16:creationId xmlns:a16="http://schemas.microsoft.com/office/drawing/2014/main" id="{9A2177FB-6EE8-4F76-9C94-8D956614103B}"/>
                </a:ext>
              </a:extLst>
            </p:cNvPr>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48" name="AutoShape 232">
              <a:extLst>
                <a:ext uri="{FF2B5EF4-FFF2-40B4-BE49-F238E27FC236}">
                  <a16:creationId xmlns:a16="http://schemas.microsoft.com/office/drawing/2014/main" id="{1124CD42-DDDC-441E-B240-982453E36D00}"/>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2</a:t>
              </a:r>
              <a:r>
                <a:rPr lang="en-GB" baseline="30000" dirty="0">
                  <a:ea typeface="ヒラギノ角ゴ Pro W3" pitchFamily="1" charset="-128"/>
                </a:rPr>
                <a:t>nd</a:t>
              </a:r>
              <a:r>
                <a:rPr lang="en-GB" dirty="0"/>
                <a:t> axis</a:t>
              </a:r>
            </a:p>
          </p:txBody>
        </p:sp>
      </p:grpSp>
      <p:grpSp>
        <p:nvGrpSpPr>
          <p:cNvPr id="49" name="Gruppieren 48">
            <a:extLst>
              <a:ext uri="{FF2B5EF4-FFF2-40B4-BE49-F238E27FC236}">
                <a16:creationId xmlns:a16="http://schemas.microsoft.com/office/drawing/2014/main" id="{CD200C81-C426-452D-B98B-A0D105BA7358}"/>
              </a:ext>
            </a:extLst>
          </p:cNvPr>
          <p:cNvGrpSpPr/>
          <p:nvPr/>
        </p:nvGrpSpPr>
        <p:grpSpPr>
          <a:xfrm>
            <a:off x="10441927" y="2353972"/>
            <a:ext cx="1260410" cy="494990"/>
            <a:chOff x="8328249" y="2649612"/>
            <a:chExt cx="3100152" cy="494990"/>
          </a:xfrm>
        </p:grpSpPr>
        <p:sp>
          <p:nvSpPr>
            <p:cNvPr id="50" name="AutoShape 231">
              <a:extLst>
                <a:ext uri="{FF2B5EF4-FFF2-40B4-BE49-F238E27FC236}">
                  <a16:creationId xmlns:a16="http://schemas.microsoft.com/office/drawing/2014/main" id="{C7C90EDB-F3D8-4346-B86B-80903E969333}"/>
                </a:ext>
              </a:extLst>
            </p:cNvPr>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51" name="AutoShape 232">
              <a:extLst>
                <a:ext uri="{FF2B5EF4-FFF2-40B4-BE49-F238E27FC236}">
                  <a16:creationId xmlns:a16="http://schemas.microsoft.com/office/drawing/2014/main" id="{1225A917-6240-412D-9C1D-98645A812EEF}"/>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err="1"/>
                <a:t>m</a:t>
              </a:r>
              <a:r>
                <a:rPr lang="en-GB" baseline="30000" dirty="0" err="1">
                  <a:ea typeface="ヒラギノ角ゴ Pro W3" pitchFamily="1" charset="-128"/>
                </a:rPr>
                <a:t>th</a:t>
              </a:r>
              <a:r>
                <a:rPr lang="en-GB" dirty="0"/>
                <a:t> axis</a:t>
              </a:r>
            </a:p>
          </p:txBody>
        </p:sp>
      </p:grpSp>
      <p:cxnSp>
        <p:nvCxnSpPr>
          <p:cNvPr id="52" name="Gerade Verbindung mit Pfeil 51">
            <a:extLst>
              <a:ext uri="{FF2B5EF4-FFF2-40B4-BE49-F238E27FC236}">
                <a16:creationId xmlns:a16="http://schemas.microsoft.com/office/drawing/2014/main" id="{8E84A886-EA4D-49F8-8E62-DA0E7BE266D4}"/>
              </a:ext>
            </a:extLst>
          </p:cNvPr>
          <p:cNvCxnSpPr/>
          <p:nvPr/>
        </p:nvCxnSpPr>
        <p:spPr>
          <a:xfrm>
            <a:off x="9695810"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C4138D30-099A-4981-9E6A-D92D4C81F086}"/>
              </a:ext>
            </a:extLst>
          </p:cNvPr>
          <p:cNvCxnSpPr/>
          <p:nvPr/>
        </p:nvCxnSpPr>
        <p:spPr>
          <a:xfrm>
            <a:off x="11058075"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 name="Gruppieren 53">
            <a:extLst>
              <a:ext uri="{FF2B5EF4-FFF2-40B4-BE49-F238E27FC236}">
                <a16:creationId xmlns:a16="http://schemas.microsoft.com/office/drawing/2014/main" id="{D04276E7-8F9B-463E-9724-2D2C1AA082BF}"/>
              </a:ext>
            </a:extLst>
          </p:cNvPr>
          <p:cNvGrpSpPr/>
          <p:nvPr/>
        </p:nvGrpSpPr>
        <p:grpSpPr>
          <a:xfrm>
            <a:off x="453600" y="1520483"/>
            <a:ext cx="4510571" cy="4797894"/>
            <a:chOff x="4419594" y="1520483"/>
            <a:chExt cx="4510571" cy="4797894"/>
          </a:xfrm>
        </p:grpSpPr>
        <p:pic>
          <p:nvPicPr>
            <p:cNvPr id="55" name="Picture 5">
              <a:extLst>
                <a:ext uri="{FF2B5EF4-FFF2-40B4-BE49-F238E27FC236}">
                  <a16:creationId xmlns:a16="http://schemas.microsoft.com/office/drawing/2014/main" id="{DEC79414-5EEA-4869-805B-8A4E7293181E}"/>
                </a:ext>
              </a:extLst>
            </p:cNvPr>
            <p:cNvPicPr preferRelativeResize="0">
              <a:picLocks/>
            </p:cNvPicPr>
            <p:nvPr/>
          </p:nvPicPr>
          <p:blipFill rotWithShape="1">
            <a:blip r:embed="rId4"/>
            <a:srcRect l="23242" t="2278" r="27989" b="31853"/>
            <a:stretch/>
          </p:blipFill>
          <p:spPr>
            <a:xfrm>
              <a:off x="4430165" y="1630421"/>
              <a:ext cx="4500000" cy="4687956"/>
            </a:xfrm>
            <a:prstGeom prst="rect">
              <a:avLst/>
            </a:prstGeom>
            <a:ln w="19050">
              <a:solidFill>
                <a:schemeClr val="bg1"/>
              </a:solidFill>
              <a:miter lim="800000"/>
            </a:ln>
            <a:effectLst/>
          </p:spPr>
        </p:pic>
        <p:pic>
          <p:nvPicPr>
            <p:cNvPr id="56" name="Grafik 55" descr="Ein Bild, das Text enthält.&#10;&#10;Automatisch generierte Beschreibung">
              <a:extLst>
                <a:ext uri="{FF2B5EF4-FFF2-40B4-BE49-F238E27FC236}">
                  <a16:creationId xmlns:a16="http://schemas.microsoft.com/office/drawing/2014/main" id="{BF6CAD7D-64C4-4563-BB76-8D83371CAB3D}"/>
                </a:ext>
              </a:extLst>
            </p:cNvPr>
            <p:cNvPicPr>
              <a:picLocks noChangeAspect="1"/>
            </p:cNvPicPr>
            <p:nvPr/>
          </p:nvPicPr>
          <p:blipFill rotWithShape="1">
            <a:blip r:embed="rId5"/>
            <a:srcRect l="28512" t="1204" r="23692" b="1"/>
            <a:stretch/>
          </p:blipFill>
          <p:spPr>
            <a:xfrm>
              <a:off x="4419594" y="1520483"/>
              <a:ext cx="2409056" cy="2560781"/>
            </a:xfrm>
            <a:prstGeom prst="rect">
              <a:avLst/>
            </a:prstGeom>
            <a:solidFill>
              <a:schemeClr val="bg1">
                <a:alpha val="1000"/>
              </a:schemeClr>
            </a:solidFill>
            <a:effectLst>
              <a:softEdge rad="317500"/>
            </a:effectLst>
          </p:spPr>
        </p:pic>
        <p:sp>
          <p:nvSpPr>
            <p:cNvPr id="57" name="Rechteck 56">
              <a:extLst>
                <a:ext uri="{FF2B5EF4-FFF2-40B4-BE49-F238E27FC236}">
                  <a16:creationId xmlns:a16="http://schemas.microsoft.com/office/drawing/2014/main" id="{3B6901AF-3C30-40BD-B5EE-5C5CC8E90194}"/>
                </a:ext>
              </a:extLst>
            </p:cNvPr>
            <p:cNvSpPr/>
            <p:nvPr/>
          </p:nvSpPr>
          <p:spPr>
            <a:xfrm>
              <a:off x="4430165" y="1796058"/>
              <a:ext cx="3200360" cy="432048"/>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72000" rIns="72000" rtlCol="0" anchor="t" anchorCtr="0"/>
            <a:lstStyle/>
            <a:p>
              <a:r>
                <a:rPr lang="de-DE" sz="2200" b="1" dirty="0">
                  <a:solidFill>
                    <a:schemeClr val="tx1"/>
                  </a:solidFill>
                  <a:cs typeface="Arial" pitchFamily="34" charset="0"/>
                </a:rPr>
                <a:t>Motion Control</a:t>
              </a:r>
            </a:p>
          </p:txBody>
        </p:sp>
        <p:sp>
          <p:nvSpPr>
            <p:cNvPr id="58" name="Rechteck 57">
              <a:extLst>
                <a:ext uri="{FF2B5EF4-FFF2-40B4-BE49-F238E27FC236}">
                  <a16:creationId xmlns:a16="http://schemas.microsoft.com/office/drawing/2014/main" id="{28F0EA09-9843-4A4A-AF2C-678EB0C3CF5E}"/>
                </a:ext>
              </a:extLst>
            </p:cNvPr>
            <p:cNvSpPr/>
            <p:nvPr/>
          </p:nvSpPr>
          <p:spPr>
            <a:xfrm>
              <a:off x="4430164" y="3941336"/>
              <a:ext cx="3975646" cy="1811641"/>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72000" rtlCol="0" anchor="t" anchorCtr="0">
              <a:spAutoFit/>
            </a:bodyPr>
            <a:lstStyle/>
            <a:p>
              <a:pPr marL="285750" indent="-285750">
                <a:buFont typeface="Wingdings" panose="05000000000000000000" pitchFamily="2" charset="2"/>
                <a:buChar char="§"/>
              </a:pPr>
              <a:r>
                <a:rPr lang="en-US" sz="2200" dirty="0">
                  <a:solidFill>
                    <a:schemeClr val="tx1"/>
                  </a:solidFill>
                  <a:latin typeface="+mj-lt"/>
                  <a:cs typeface="Arial" pitchFamily="34" charset="0"/>
                </a:rPr>
                <a:t>all motion control functions are available, e.g. </a:t>
              </a:r>
            </a:p>
            <a:p>
              <a:pPr marL="742950" lvl="1" indent="-285750">
                <a:buFont typeface="Symbol" panose="05050102010706020507" pitchFamily="18" charset="2"/>
                <a:buChar char="-"/>
              </a:pPr>
              <a:r>
                <a:rPr lang="en-US" sz="2200" dirty="0">
                  <a:solidFill>
                    <a:schemeClr val="tx1"/>
                  </a:solidFill>
                  <a:latin typeface="+mj-lt"/>
                  <a:cs typeface="Arial" pitchFamily="34" charset="0"/>
                </a:rPr>
                <a:t>flying saw</a:t>
              </a:r>
            </a:p>
            <a:p>
              <a:pPr marL="742950" lvl="1" indent="-285750">
                <a:buFont typeface="Symbol" panose="05050102010706020507" pitchFamily="18" charset="2"/>
                <a:buChar char="-"/>
              </a:pPr>
              <a:r>
                <a:rPr lang="en-US" sz="2200" dirty="0">
                  <a:solidFill>
                    <a:schemeClr val="tx1"/>
                  </a:solidFill>
                  <a:latin typeface="+mj-lt"/>
                  <a:cs typeface="Arial" pitchFamily="34" charset="0"/>
                </a:rPr>
                <a:t>electrical gear unit</a:t>
              </a:r>
            </a:p>
            <a:p>
              <a:pPr marL="742950" lvl="1" indent="-285750">
                <a:buFont typeface="Symbol" panose="05050102010706020507" pitchFamily="18" charset="2"/>
                <a:buChar char="-"/>
              </a:pPr>
              <a:r>
                <a:rPr lang="en-US" sz="2200" dirty="0">
                  <a:solidFill>
                    <a:schemeClr val="tx1"/>
                  </a:solidFill>
                  <a:latin typeface="+mj-lt"/>
                  <a:cs typeface="Arial" pitchFamily="34" charset="0"/>
                </a:rPr>
                <a:t>cam plates</a:t>
              </a:r>
            </a:p>
          </p:txBody>
        </p:sp>
      </p:grpSp>
    </p:spTree>
    <p:extLst>
      <p:ext uri="{BB962C8B-B14F-4D97-AF65-F5344CB8AC3E}">
        <p14:creationId xmlns:p14="http://schemas.microsoft.com/office/powerpoint/2010/main" val="67398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8">
            <a:extLst>
              <a:ext uri="{FF2B5EF4-FFF2-40B4-BE49-F238E27FC236}">
                <a16:creationId xmlns:a16="http://schemas.microsoft.com/office/drawing/2014/main" id="{DFB28BE0-636B-4D48-B933-29312596090F}"/>
              </a:ext>
            </a:extLst>
          </p:cNvPr>
          <p:cNvPicPr>
            <a:picLocks noGrp="1" noChangeAspect="1"/>
          </p:cNvPicPr>
          <p:nvPr>
            <p:ph type="pic" sz="quarter" idx="14"/>
          </p:nvPr>
        </p:nvPicPr>
        <p:blipFill rotWithShape="1">
          <a:blip r:embed="rId3"/>
          <a:srcRect t="10" b="10"/>
          <a:stretch/>
        </p:blipFill>
        <p:spPr>
          <a:xfrm>
            <a:off x="0" y="1090800"/>
            <a:ext cx="12200400" cy="5767200"/>
          </a:xfrm>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noProof="0" dirty="0"/>
          </a:p>
          <a:p>
            <a:pPr marL="457200" indent="-457200">
              <a:buFont typeface="+mj-lt"/>
              <a:buAutoNum type="arabicPeriod"/>
            </a:pPr>
            <a:r>
              <a:rPr lang="en-US" b="1" noProof="0" dirty="0"/>
              <a:t>System properties</a:t>
            </a:r>
          </a:p>
          <a:p>
            <a:pPr marL="457200" indent="-457200">
              <a:buFont typeface="+mj-lt"/>
              <a:buAutoNum type="arabicPeriod"/>
            </a:pPr>
            <a:r>
              <a:rPr lang="en-US" noProof="0" dirty="0"/>
              <a:t>XTS-</a:t>
            </a:r>
            <a:r>
              <a:rPr lang="en-US" noProof="0" dirty="0" err="1"/>
              <a:t>StarterKit</a:t>
            </a:r>
            <a:endParaRPr lang="en-US" noProof="0" dirty="0"/>
          </a:p>
          <a:p>
            <a:pPr marL="457200" indent="-457200">
              <a:buFont typeface="+mj-lt"/>
              <a:buAutoNum type="arabicPeriod"/>
            </a:pPr>
            <a:r>
              <a:rPr lang="en-US" noProof="0" dirty="0"/>
              <a:t>XTS Module</a:t>
            </a:r>
          </a:p>
          <a:p>
            <a:pPr marL="457200" indent="-457200">
              <a:buFont typeface="+mj-lt"/>
              <a:buAutoNum type="arabicPeriod"/>
            </a:pPr>
            <a:r>
              <a:rPr lang="en-US" noProof="0" dirty="0"/>
              <a:t>Preparation and Assembly</a:t>
            </a:r>
          </a:p>
          <a:p>
            <a:pPr marL="457200" indent="-457200">
              <a:buFont typeface="+mj-lt"/>
              <a:buAutoNum type="arabicPeriod"/>
            </a:pPr>
            <a:r>
              <a:rPr lang="en-US" noProof="0" dirty="0"/>
              <a:t>First Test</a:t>
            </a:r>
          </a:p>
          <a:p>
            <a:pPr marL="457200" indent="-457200">
              <a:buFont typeface="+mj-lt"/>
              <a:buAutoNum type="arabicPeriod"/>
            </a:pPr>
            <a:r>
              <a:rPr lang="en-US" noProof="0" dirty="0"/>
              <a:t>Rail mounting</a:t>
            </a:r>
          </a:p>
          <a:p>
            <a:pPr marL="457200" indent="-457200">
              <a:buFont typeface="+mj-lt"/>
              <a:buAutoNum type="arabicPeriod"/>
            </a:pPr>
            <a:r>
              <a:rPr lang="en-US" noProof="0" dirty="0" err="1"/>
              <a:t>Rerailing</a:t>
            </a:r>
            <a:r>
              <a:rPr lang="en-US" noProof="0" dirty="0"/>
              <a:t> of Mover</a:t>
            </a:r>
          </a:p>
          <a:p>
            <a:pPr marL="457200" indent="-457200">
              <a:buFont typeface="+mj-lt"/>
              <a:buAutoNum type="arabicPeriod"/>
            </a:pPr>
            <a:endParaRPr lang="en-US" noProof="0" dirty="0"/>
          </a:p>
          <a:p>
            <a:pPr marL="457200" indent="-457200">
              <a:buFont typeface="+mj-lt"/>
              <a:buAutoNum type="arabicPeriod"/>
            </a:pPr>
            <a:endParaRPr lang="en-US" noProof="0" dirty="0"/>
          </a:p>
        </p:txBody>
      </p:sp>
      <p:sp>
        <p:nvSpPr>
          <p:cNvPr id="4" name="Titel 3"/>
          <p:cNvSpPr>
            <a:spLocks noGrp="1"/>
          </p:cNvSpPr>
          <p:nvPr>
            <p:ph type="title"/>
          </p:nvPr>
        </p:nvSpPr>
        <p:spPr/>
        <p:txBody>
          <a:bodyPr/>
          <a:lstStyle/>
          <a:p>
            <a:r>
              <a:rPr lang="en-US" noProof="0" dirty="0"/>
              <a:t>Agenda | XTS- Overview</a:t>
            </a:r>
          </a:p>
        </p:txBody>
      </p:sp>
    </p:spTree>
    <p:extLst>
      <p:ext uri="{BB962C8B-B14F-4D97-AF65-F5344CB8AC3E}">
        <p14:creationId xmlns:p14="http://schemas.microsoft.com/office/powerpoint/2010/main" val="2015038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Bildplatzhalter 2">
            <a:extLst>
              <a:ext uri="{FF2B5EF4-FFF2-40B4-BE49-F238E27FC236}">
                <a16:creationId xmlns:a16="http://schemas.microsoft.com/office/drawing/2014/main" id="{0C7DAEE2-B627-4487-8804-C7A97276B1D4}"/>
              </a:ext>
            </a:extLst>
          </p:cNvPr>
          <p:cNvPicPr>
            <a:picLocks noChangeAspect="1"/>
          </p:cNvPicPr>
          <p:nvPr/>
        </p:nvPicPr>
        <p:blipFill rotWithShape="1">
          <a:blip r:embed="rId2">
            <a:extLst>
              <a:ext uri="{28A0092B-C50C-407E-A947-70E740481C1C}">
                <a14:useLocalDpi xmlns:a14="http://schemas.microsoft.com/office/drawing/2010/main" val="0"/>
              </a:ext>
            </a:extLst>
          </a:blip>
          <a:srcRect t="17" r="12047" b="17"/>
          <a:stretch/>
        </p:blipFill>
        <p:spPr>
          <a:xfrm>
            <a:off x="0" y="1090800"/>
            <a:ext cx="12200400" cy="5767200"/>
          </a:xfrm>
          <a:prstGeom prst="rect">
            <a:avLst/>
          </a:prstGeom>
        </p:spPr>
      </p:pic>
      <p:sp>
        <p:nvSpPr>
          <p:cNvPr id="3" name="Titel 2">
            <a:extLst>
              <a:ext uri="{FF2B5EF4-FFF2-40B4-BE49-F238E27FC236}">
                <a16:creationId xmlns:a16="http://schemas.microsoft.com/office/drawing/2014/main" id="{C9C30C51-6F4E-4580-AAEB-73271A78D598}"/>
              </a:ext>
            </a:extLst>
          </p:cNvPr>
          <p:cNvSpPr>
            <a:spLocks noGrp="1"/>
          </p:cNvSpPr>
          <p:nvPr>
            <p:ph type="title"/>
          </p:nvPr>
        </p:nvSpPr>
        <p:spPr>
          <a:xfrm>
            <a:off x="-1" y="112233"/>
            <a:ext cx="10137600" cy="967921"/>
          </a:xfrm>
        </p:spPr>
        <p:txBody>
          <a:bodyPr/>
          <a:lstStyle/>
          <a:p>
            <a:r>
              <a:rPr lang="en-US" noProof="0" dirty="0"/>
              <a:t>XTS Modules</a:t>
            </a:r>
            <a:br>
              <a:rPr lang="en-US" noProof="0" dirty="0"/>
            </a:br>
            <a:r>
              <a:rPr lang="en-US" noProof="0" dirty="0"/>
              <a:t>The control system | </a:t>
            </a:r>
            <a:r>
              <a:rPr lang="en-us" dirty="0"/>
              <a:t>functions for XTS programming</a:t>
            </a:r>
            <a:endParaRPr lang="de-DE" dirty="0"/>
          </a:p>
        </p:txBody>
      </p:sp>
      <p:grpSp>
        <p:nvGrpSpPr>
          <p:cNvPr id="19" name="Group 86">
            <a:extLst>
              <a:ext uri="{FF2B5EF4-FFF2-40B4-BE49-F238E27FC236}">
                <a16:creationId xmlns:a16="http://schemas.microsoft.com/office/drawing/2014/main" id="{19BB7A95-6EA9-4EBF-B135-5A64DCC979FF}"/>
              </a:ext>
            </a:extLst>
          </p:cNvPr>
          <p:cNvGrpSpPr>
            <a:grpSpLocks/>
          </p:cNvGrpSpPr>
          <p:nvPr/>
        </p:nvGrpSpPr>
        <p:grpSpPr bwMode="auto">
          <a:xfrm>
            <a:off x="6248782" y="1308281"/>
            <a:ext cx="5765826" cy="2073407"/>
            <a:chOff x="776" y="1993"/>
            <a:chExt cx="1305" cy="1203"/>
          </a:xfrm>
        </p:grpSpPr>
        <p:sp>
          <p:nvSpPr>
            <p:cNvPr id="20" name="AutoShape 162">
              <a:extLst>
                <a:ext uri="{FF2B5EF4-FFF2-40B4-BE49-F238E27FC236}">
                  <a16:creationId xmlns:a16="http://schemas.microsoft.com/office/drawing/2014/main" id="{59761165-3F41-4E88-8CC9-0F31431A5059}"/>
                </a:ext>
              </a:extLst>
            </p:cNvPr>
            <p:cNvSpPr>
              <a:spLocks noChangeArrowheads="1"/>
            </p:cNvSpPr>
            <p:nvPr/>
          </p:nvSpPr>
          <p:spPr bwMode="auto">
            <a:xfrm>
              <a:off x="788" y="1993"/>
              <a:ext cx="1293" cy="1200"/>
            </a:xfrm>
            <a:prstGeom prst="roundRect">
              <a:avLst>
                <a:gd name="adj" fmla="val 3824"/>
              </a:avLst>
            </a:prstGeom>
            <a:gradFill rotWithShape="0">
              <a:gsLst>
                <a:gs pos="0">
                  <a:srgbClr val="4F560C"/>
                </a:gs>
                <a:gs pos="50000">
                  <a:srgbClr val="AAB91A"/>
                </a:gs>
                <a:gs pos="100000">
                  <a:srgbClr val="4F560C"/>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de-DE" altLang="de-DE" sz="2400" dirty="0">
                <a:ea typeface="ヒラギノ角ゴ Pro W3" pitchFamily="1" charset="-128"/>
              </a:endParaRPr>
            </a:p>
          </p:txBody>
        </p:sp>
        <p:sp>
          <p:nvSpPr>
            <p:cNvPr id="23" name="AutoShape 163">
              <a:extLst>
                <a:ext uri="{FF2B5EF4-FFF2-40B4-BE49-F238E27FC236}">
                  <a16:creationId xmlns:a16="http://schemas.microsoft.com/office/drawing/2014/main" id="{37398869-5A72-4C8A-B151-C416AB150682}"/>
                </a:ext>
              </a:extLst>
            </p:cNvPr>
            <p:cNvSpPr>
              <a:spLocks noChangeArrowheads="1"/>
            </p:cNvSpPr>
            <p:nvPr/>
          </p:nvSpPr>
          <p:spPr bwMode="auto">
            <a:xfrm>
              <a:off x="776" y="2006"/>
              <a:ext cx="1296" cy="1190"/>
            </a:xfrm>
            <a:prstGeom prst="roundRect">
              <a:avLst>
                <a:gd name="adj" fmla="val 3750"/>
              </a:avLst>
            </a:prstGeom>
            <a:solidFill>
              <a:srgbClr val="AAB91A"/>
            </a:soli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PC platform</a:t>
              </a:r>
            </a:p>
          </p:txBody>
        </p:sp>
      </p:grpSp>
      <p:pic>
        <p:nvPicPr>
          <p:cNvPr id="24" name="Picture 2">
            <a:extLst>
              <a:ext uri="{FF2B5EF4-FFF2-40B4-BE49-F238E27FC236}">
                <a16:creationId xmlns:a16="http://schemas.microsoft.com/office/drawing/2014/main" id="{E33A2088-59B0-4633-BB5F-90B8554540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593099" y="4560928"/>
            <a:ext cx="957503" cy="1278023"/>
          </a:xfrm>
          <a:prstGeom prst="rect">
            <a:avLst/>
          </a:prstGeom>
          <a:noFill/>
          <a:ln w="9525">
            <a:noFill/>
            <a:miter lim="800000"/>
            <a:headEnd/>
            <a:tailEnd/>
          </a:ln>
        </p:spPr>
      </p:pic>
      <p:pic>
        <p:nvPicPr>
          <p:cNvPr id="26" name="Picture 2">
            <a:extLst>
              <a:ext uri="{FF2B5EF4-FFF2-40B4-BE49-F238E27FC236}">
                <a16:creationId xmlns:a16="http://schemas.microsoft.com/office/drawing/2014/main" id="{6E1D4B01-1F71-46B9-9389-6DAA9B22F23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01107" y="4560928"/>
            <a:ext cx="957503" cy="1278023"/>
          </a:xfrm>
          <a:prstGeom prst="rect">
            <a:avLst/>
          </a:prstGeom>
          <a:noFill/>
          <a:ln w="9525">
            <a:noFill/>
            <a:miter lim="800000"/>
            <a:headEnd/>
            <a:tailEnd/>
          </a:ln>
        </p:spPr>
      </p:pic>
      <p:pic>
        <p:nvPicPr>
          <p:cNvPr id="27" name="Picture 2">
            <a:extLst>
              <a:ext uri="{FF2B5EF4-FFF2-40B4-BE49-F238E27FC236}">
                <a16:creationId xmlns:a16="http://schemas.microsoft.com/office/drawing/2014/main" id="{073C63CD-07D2-48CA-A5CF-ACA9A1A8CA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16693" y="4560928"/>
            <a:ext cx="957503" cy="1278023"/>
          </a:xfrm>
          <a:prstGeom prst="rect">
            <a:avLst/>
          </a:prstGeom>
          <a:noFill/>
          <a:ln w="9525">
            <a:noFill/>
            <a:miter lim="800000"/>
            <a:headEnd/>
            <a:tailEnd/>
          </a:ln>
        </p:spPr>
      </p:pic>
      <p:sp>
        <p:nvSpPr>
          <p:cNvPr id="28" name="Textplatzhalter 9">
            <a:extLst>
              <a:ext uri="{FF2B5EF4-FFF2-40B4-BE49-F238E27FC236}">
                <a16:creationId xmlns:a16="http://schemas.microsoft.com/office/drawing/2014/main" id="{0F267C9B-96D0-440D-9071-50C501BB0D94}"/>
              </a:ext>
            </a:extLst>
          </p:cNvPr>
          <p:cNvSpPr txBox="1">
            <a:spLocks/>
          </p:cNvSpPr>
          <p:nvPr/>
        </p:nvSpPr>
        <p:spPr bwMode="auto">
          <a:xfrm>
            <a:off x="7789695"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1</a:t>
            </a:r>
          </a:p>
        </p:txBody>
      </p:sp>
      <p:sp>
        <p:nvSpPr>
          <p:cNvPr id="31" name="Textplatzhalter 9">
            <a:extLst>
              <a:ext uri="{FF2B5EF4-FFF2-40B4-BE49-F238E27FC236}">
                <a16:creationId xmlns:a16="http://schemas.microsoft.com/office/drawing/2014/main" id="{682B5C8F-9EFF-4C3F-9537-2B2141D75D88}"/>
              </a:ext>
            </a:extLst>
          </p:cNvPr>
          <p:cNvSpPr txBox="1">
            <a:spLocks/>
          </p:cNvSpPr>
          <p:nvPr/>
        </p:nvSpPr>
        <p:spPr bwMode="auto">
          <a:xfrm>
            <a:off x="9273842"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2</a:t>
            </a:r>
          </a:p>
        </p:txBody>
      </p:sp>
      <p:sp>
        <p:nvSpPr>
          <p:cNvPr id="32" name="Textplatzhalter 9">
            <a:extLst>
              <a:ext uri="{FF2B5EF4-FFF2-40B4-BE49-F238E27FC236}">
                <a16:creationId xmlns:a16="http://schemas.microsoft.com/office/drawing/2014/main" id="{60B89BF4-AEF3-4BA6-A6C8-A152BD77B7A9}"/>
              </a:ext>
            </a:extLst>
          </p:cNvPr>
          <p:cNvSpPr txBox="1">
            <a:spLocks/>
          </p:cNvSpPr>
          <p:nvPr/>
        </p:nvSpPr>
        <p:spPr bwMode="auto">
          <a:xfrm>
            <a:off x="10598007"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m</a:t>
            </a:r>
          </a:p>
        </p:txBody>
      </p:sp>
      <p:cxnSp>
        <p:nvCxnSpPr>
          <p:cNvPr id="33" name="Gerade Verbindung mit Pfeil 32">
            <a:extLst>
              <a:ext uri="{FF2B5EF4-FFF2-40B4-BE49-F238E27FC236}">
                <a16:creationId xmlns:a16="http://schemas.microsoft.com/office/drawing/2014/main" id="{9509159A-03EB-4BCE-BA17-D01F8976F42E}"/>
              </a:ext>
            </a:extLst>
          </p:cNvPr>
          <p:cNvCxnSpPr/>
          <p:nvPr/>
        </p:nvCxnSpPr>
        <p:spPr>
          <a:xfrm>
            <a:off x="7157890" y="2084332"/>
            <a:ext cx="5215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E5B5E92B-5E6B-4617-9360-5105ED36CE7D}"/>
              </a:ext>
            </a:extLst>
          </p:cNvPr>
          <p:cNvCxnSpPr/>
          <p:nvPr/>
        </p:nvCxnSpPr>
        <p:spPr>
          <a:xfrm>
            <a:off x="8232791"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D6197E67-2F6A-4029-9DF9-F7949A67A5DC}"/>
              </a:ext>
            </a:extLst>
          </p:cNvPr>
          <p:cNvGrpSpPr/>
          <p:nvPr/>
        </p:nvGrpSpPr>
        <p:grpSpPr>
          <a:xfrm>
            <a:off x="6366114" y="1801707"/>
            <a:ext cx="791776" cy="568389"/>
            <a:chOff x="6222860" y="1714623"/>
            <a:chExt cx="754439" cy="568389"/>
          </a:xfrm>
        </p:grpSpPr>
        <p:sp>
          <p:nvSpPr>
            <p:cNvPr id="37" name="AutoShape 49">
              <a:extLst>
                <a:ext uri="{FF2B5EF4-FFF2-40B4-BE49-F238E27FC236}">
                  <a16:creationId xmlns:a16="http://schemas.microsoft.com/office/drawing/2014/main" id="{D106AAF5-794B-45CF-9583-D49B655B280D}"/>
                </a:ext>
              </a:extLst>
            </p:cNvPr>
            <p:cNvSpPr>
              <a:spLocks noChangeArrowheads="1"/>
            </p:cNvSpPr>
            <p:nvPr/>
          </p:nvSpPr>
          <p:spPr bwMode="auto">
            <a:xfrm>
              <a:off x="6236515" y="1714623"/>
              <a:ext cx="740784" cy="546200"/>
            </a:xfrm>
            <a:prstGeom prst="roundRect">
              <a:avLst>
                <a:gd name="adj" fmla="val 16667"/>
              </a:avLst>
            </a:prstGeom>
            <a:gradFill rotWithShape="0">
              <a:gsLst>
                <a:gs pos="0">
                  <a:srgbClr val="545929"/>
                </a:gs>
                <a:gs pos="50000">
                  <a:srgbClr val="B6C159"/>
                </a:gs>
                <a:gs pos="100000">
                  <a:srgbClr val="545929"/>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p>
              <a:pPr>
                <a:spcBef>
                  <a:spcPct val="0"/>
                </a:spcBef>
              </a:pPr>
              <a:endParaRPr lang="de-DE" altLang="de-DE">
                <a:latin typeface="Arial" panose="020B0604020202020204" pitchFamily="34" charset="0"/>
                <a:cs typeface="Arial" panose="020B0604020202020204" pitchFamily="34" charset="0"/>
              </a:endParaRPr>
            </a:p>
          </p:txBody>
        </p:sp>
        <p:sp>
          <p:nvSpPr>
            <p:cNvPr id="38" name="AutoShape 51">
              <a:extLst>
                <a:ext uri="{FF2B5EF4-FFF2-40B4-BE49-F238E27FC236}">
                  <a16:creationId xmlns:a16="http://schemas.microsoft.com/office/drawing/2014/main" id="{9654929C-4FBB-417E-B64D-D002E809C82D}"/>
                </a:ext>
              </a:extLst>
            </p:cNvPr>
            <p:cNvSpPr>
              <a:spLocks noChangeArrowheads="1"/>
            </p:cNvSpPr>
            <p:nvPr/>
          </p:nvSpPr>
          <p:spPr bwMode="auto">
            <a:xfrm>
              <a:off x="6222860" y="1736812"/>
              <a:ext cx="740784" cy="546200"/>
            </a:xfrm>
            <a:prstGeom prst="roundRect">
              <a:avLst>
                <a:gd name="adj" fmla="val 16667"/>
              </a:avLst>
            </a:prstGeom>
            <a:solidFill>
              <a:srgbClr val="B6C159"/>
            </a:soli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p>
              <a:pPr>
                <a:spcBef>
                  <a:spcPct val="0"/>
                </a:spcBef>
              </a:pPr>
              <a:r>
                <a:rPr lang="de-DE" altLang="de-DE" dirty="0">
                  <a:latin typeface="Arial" panose="020B0604020202020204" pitchFamily="34" charset="0"/>
                  <a:cs typeface="Arial" panose="020B0604020202020204" pitchFamily="34" charset="0"/>
                </a:rPr>
                <a:t>PLC</a:t>
              </a:r>
            </a:p>
          </p:txBody>
        </p:sp>
      </p:grpSp>
      <p:grpSp>
        <p:nvGrpSpPr>
          <p:cNvPr id="39" name="Gruppieren 38">
            <a:extLst>
              <a:ext uri="{FF2B5EF4-FFF2-40B4-BE49-F238E27FC236}">
                <a16:creationId xmlns:a16="http://schemas.microsoft.com/office/drawing/2014/main" id="{F282DD42-8AEC-4D59-8863-B6CED227192F}"/>
              </a:ext>
            </a:extLst>
          </p:cNvPr>
          <p:cNvGrpSpPr/>
          <p:nvPr/>
        </p:nvGrpSpPr>
        <p:grpSpPr>
          <a:xfrm>
            <a:off x="7689033" y="2353972"/>
            <a:ext cx="1260410" cy="494990"/>
            <a:chOff x="8328249" y="2649612"/>
            <a:chExt cx="3100152" cy="494990"/>
          </a:xfrm>
        </p:grpSpPr>
        <p:sp>
          <p:nvSpPr>
            <p:cNvPr id="40" name="AutoShape 231">
              <a:extLst>
                <a:ext uri="{FF2B5EF4-FFF2-40B4-BE49-F238E27FC236}">
                  <a16:creationId xmlns:a16="http://schemas.microsoft.com/office/drawing/2014/main" id="{EB24A18A-9ECD-43C0-88D0-56DAE5586B21}"/>
                </a:ext>
              </a:extLst>
            </p:cNvPr>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41" name="AutoShape 232">
              <a:extLst>
                <a:ext uri="{FF2B5EF4-FFF2-40B4-BE49-F238E27FC236}">
                  <a16:creationId xmlns:a16="http://schemas.microsoft.com/office/drawing/2014/main" id="{074AA7A7-6A0F-4326-9EC4-6BB527B7FE62}"/>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1</a:t>
              </a:r>
              <a:r>
                <a:rPr lang="en-GB" baseline="30000" dirty="0">
                  <a:ea typeface="ヒラギノ角ゴ Pro W3" pitchFamily="1" charset="-128"/>
                </a:rPr>
                <a:t>st</a:t>
              </a:r>
              <a:r>
                <a:rPr lang="en-GB" dirty="0"/>
                <a:t> axis</a:t>
              </a:r>
            </a:p>
          </p:txBody>
        </p:sp>
      </p:grpSp>
      <p:grpSp>
        <p:nvGrpSpPr>
          <p:cNvPr id="43" name="Gruppieren 42">
            <a:extLst>
              <a:ext uri="{FF2B5EF4-FFF2-40B4-BE49-F238E27FC236}">
                <a16:creationId xmlns:a16="http://schemas.microsoft.com/office/drawing/2014/main" id="{C396912D-F818-4F6E-A0D1-231118C0F267}"/>
              </a:ext>
            </a:extLst>
          </p:cNvPr>
          <p:cNvGrpSpPr/>
          <p:nvPr/>
        </p:nvGrpSpPr>
        <p:grpSpPr>
          <a:xfrm>
            <a:off x="7685131" y="1801707"/>
            <a:ext cx="4017206" cy="494990"/>
            <a:chOff x="8328249" y="2649612"/>
            <a:chExt cx="3085520" cy="494990"/>
          </a:xfrm>
        </p:grpSpPr>
        <p:sp>
          <p:nvSpPr>
            <p:cNvPr id="44" name="AutoShape 231">
              <a:extLst>
                <a:ext uri="{FF2B5EF4-FFF2-40B4-BE49-F238E27FC236}">
                  <a16:creationId xmlns:a16="http://schemas.microsoft.com/office/drawing/2014/main" id="{5508D809-2E02-47A3-9882-B11BE5227002}"/>
                </a:ext>
              </a:extLst>
            </p:cNvPr>
            <p:cNvSpPr>
              <a:spLocks noChangeArrowheads="1"/>
            </p:cNvSpPr>
            <p:nvPr/>
          </p:nvSpPr>
          <p:spPr bwMode="auto">
            <a:xfrm>
              <a:off x="8342941"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45" name="AutoShape 232">
              <a:extLst>
                <a:ext uri="{FF2B5EF4-FFF2-40B4-BE49-F238E27FC236}">
                  <a16:creationId xmlns:a16="http://schemas.microsoft.com/office/drawing/2014/main" id="{A9317AB1-8CF0-49DF-AFDC-F678BBADD775}"/>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dirty="0">
                  <a:ea typeface="ヒラギノ角ゴ Pro W3" pitchFamily="1" charset="-128"/>
                </a:rPr>
                <a:t>TwinCAT Motion Control, PTP</a:t>
              </a:r>
            </a:p>
          </p:txBody>
        </p:sp>
      </p:grpSp>
      <p:grpSp>
        <p:nvGrpSpPr>
          <p:cNvPr id="46" name="Gruppieren 45">
            <a:extLst>
              <a:ext uri="{FF2B5EF4-FFF2-40B4-BE49-F238E27FC236}">
                <a16:creationId xmlns:a16="http://schemas.microsoft.com/office/drawing/2014/main" id="{CAF69B72-1C2E-47FF-8CB9-82F5BD78D23D}"/>
              </a:ext>
            </a:extLst>
          </p:cNvPr>
          <p:cNvGrpSpPr/>
          <p:nvPr/>
        </p:nvGrpSpPr>
        <p:grpSpPr>
          <a:xfrm>
            <a:off x="9065480" y="2353972"/>
            <a:ext cx="1260410" cy="494990"/>
            <a:chOff x="8328249" y="2649612"/>
            <a:chExt cx="3100152" cy="494990"/>
          </a:xfrm>
        </p:grpSpPr>
        <p:sp>
          <p:nvSpPr>
            <p:cNvPr id="47" name="AutoShape 231">
              <a:extLst>
                <a:ext uri="{FF2B5EF4-FFF2-40B4-BE49-F238E27FC236}">
                  <a16:creationId xmlns:a16="http://schemas.microsoft.com/office/drawing/2014/main" id="{9A2177FB-6EE8-4F76-9C94-8D956614103B}"/>
                </a:ext>
              </a:extLst>
            </p:cNvPr>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48" name="AutoShape 232">
              <a:extLst>
                <a:ext uri="{FF2B5EF4-FFF2-40B4-BE49-F238E27FC236}">
                  <a16:creationId xmlns:a16="http://schemas.microsoft.com/office/drawing/2014/main" id="{1124CD42-DDDC-441E-B240-982453E36D00}"/>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2</a:t>
              </a:r>
              <a:r>
                <a:rPr lang="en-GB" baseline="30000" dirty="0">
                  <a:ea typeface="ヒラギノ角ゴ Pro W3" pitchFamily="1" charset="-128"/>
                </a:rPr>
                <a:t>nd</a:t>
              </a:r>
              <a:r>
                <a:rPr lang="en-GB" dirty="0"/>
                <a:t> axis</a:t>
              </a:r>
            </a:p>
          </p:txBody>
        </p:sp>
      </p:grpSp>
      <p:grpSp>
        <p:nvGrpSpPr>
          <p:cNvPr id="49" name="Gruppieren 48">
            <a:extLst>
              <a:ext uri="{FF2B5EF4-FFF2-40B4-BE49-F238E27FC236}">
                <a16:creationId xmlns:a16="http://schemas.microsoft.com/office/drawing/2014/main" id="{CD200C81-C426-452D-B98B-A0D105BA7358}"/>
              </a:ext>
            </a:extLst>
          </p:cNvPr>
          <p:cNvGrpSpPr/>
          <p:nvPr/>
        </p:nvGrpSpPr>
        <p:grpSpPr>
          <a:xfrm>
            <a:off x="10441927" y="2353972"/>
            <a:ext cx="1260410" cy="494990"/>
            <a:chOff x="8328249" y="2649612"/>
            <a:chExt cx="3100152" cy="494990"/>
          </a:xfrm>
        </p:grpSpPr>
        <p:sp>
          <p:nvSpPr>
            <p:cNvPr id="50" name="AutoShape 231">
              <a:extLst>
                <a:ext uri="{FF2B5EF4-FFF2-40B4-BE49-F238E27FC236}">
                  <a16:creationId xmlns:a16="http://schemas.microsoft.com/office/drawing/2014/main" id="{C7C90EDB-F3D8-4346-B86B-80903E969333}"/>
                </a:ext>
              </a:extLst>
            </p:cNvPr>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51" name="AutoShape 232">
              <a:extLst>
                <a:ext uri="{FF2B5EF4-FFF2-40B4-BE49-F238E27FC236}">
                  <a16:creationId xmlns:a16="http://schemas.microsoft.com/office/drawing/2014/main" id="{1225A917-6240-412D-9C1D-98645A812EEF}"/>
                </a:ext>
              </a:extLst>
            </p:cNvPr>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err="1"/>
                <a:t>m</a:t>
              </a:r>
              <a:r>
                <a:rPr lang="en-GB" baseline="30000" dirty="0" err="1">
                  <a:ea typeface="ヒラギノ角ゴ Pro W3" pitchFamily="1" charset="-128"/>
                </a:rPr>
                <a:t>th</a:t>
              </a:r>
              <a:r>
                <a:rPr lang="en-GB" dirty="0"/>
                <a:t> axis</a:t>
              </a:r>
            </a:p>
          </p:txBody>
        </p:sp>
      </p:grpSp>
      <p:cxnSp>
        <p:nvCxnSpPr>
          <p:cNvPr id="52" name="Gerade Verbindung mit Pfeil 51">
            <a:extLst>
              <a:ext uri="{FF2B5EF4-FFF2-40B4-BE49-F238E27FC236}">
                <a16:creationId xmlns:a16="http://schemas.microsoft.com/office/drawing/2014/main" id="{8E84A886-EA4D-49F8-8E62-DA0E7BE266D4}"/>
              </a:ext>
            </a:extLst>
          </p:cNvPr>
          <p:cNvCxnSpPr/>
          <p:nvPr/>
        </p:nvCxnSpPr>
        <p:spPr>
          <a:xfrm>
            <a:off x="9695810"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C4138D30-099A-4981-9E6A-D92D4C81F086}"/>
              </a:ext>
            </a:extLst>
          </p:cNvPr>
          <p:cNvCxnSpPr/>
          <p:nvPr/>
        </p:nvCxnSpPr>
        <p:spPr>
          <a:xfrm>
            <a:off x="11058075"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 name="Gruppieren 53">
            <a:extLst>
              <a:ext uri="{FF2B5EF4-FFF2-40B4-BE49-F238E27FC236}">
                <a16:creationId xmlns:a16="http://schemas.microsoft.com/office/drawing/2014/main" id="{D04276E7-8F9B-463E-9724-2D2C1AA082BF}"/>
              </a:ext>
            </a:extLst>
          </p:cNvPr>
          <p:cNvGrpSpPr/>
          <p:nvPr/>
        </p:nvGrpSpPr>
        <p:grpSpPr>
          <a:xfrm>
            <a:off x="453600" y="1520483"/>
            <a:ext cx="4562279" cy="4797894"/>
            <a:chOff x="4419594" y="1520483"/>
            <a:chExt cx="4562279" cy="4797894"/>
          </a:xfrm>
        </p:grpSpPr>
        <p:pic>
          <p:nvPicPr>
            <p:cNvPr id="55" name="Picture 5">
              <a:extLst>
                <a:ext uri="{FF2B5EF4-FFF2-40B4-BE49-F238E27FC236}">
                  <a16:creationId xmlns:a16="http://schemas.microsoft.com/office/drawing/2014/main" id="{DEC79414-5EEA-4869-805B-8A4E7293181E}"/>
                </a:ext>
              </a:extLst>
            </p:cNvPr>
            <p:cNvPicPr preferRelativeResize="0">
              <a:picLocks/>
            </p:cNvPicPr>
            <p:nvPr/>
          </p:nvPicPr>
          <p:blipFill rotWithShape="1">
            <a:blip r:embed="rId4"/>
            <a:srcRect l="23242" t="2278" r="27989" b="31853"/>
            <a:stretch/>
          </p:blipFill>
          <p:spPr>
            <a:xfrm>
              <a:off x="4430165" y="1630421"/>
              <a:ext cx="4500000" cy="4687956"/>
            </a:xfrm>
            <a:prstGeom prst="rect">
              <a:avLst/>
            </a:prstGeom>
            <a:ln w="19050">
              <a:solidFill>
                <a:schemeClr val="bg1"/>
              </a:solidFill>
              <a:miter lim="800000"/>
            </a:ln>
            <a:effectLst/>
          </p:spPr>
        </p:pic>
        <p:pic>
          <p:nvPicPr>
            <p:cNvPr id="56" name="Grafik 55" descr="Ein Bild, das Text enthält.&#10;&#10;Automatisch generierte Beschreibung">
              <a:extLst>
                <a:ext uri="{FF2B5EF4-FFF2-40B4-BE49-F238E27FC236}">
                  <a16:creationId xmlns:a16="http://schemas.microsoft.com/office/drawing/2014/main" id="{BF6CAD7D-64C4-4563-BB76-8D83371CAB3D}"/>
                </a:ext>
              </a:extLst>
            </p:cNvPr>
            <p:cNvPicPr>
              <a:picLocks noChangeAspect="1"/>
            </p:cNvPicPr>
            <p:nvPr/>
          </p:nvPicPr>
          <p:blipFill rotWithShape="1">
            <a:blip r:embed="rId5"/>
            <a:srcRect l="28512" t="1204" r="23692" b="1"/>
            <a:stretch/>
          </p:blipFill>
          <p:spPr>
            <a:xfrm>
              <a:off x="4419594" y="1520483"/>
              <a:ext cx="2409056" cy="2560781"/>
            </a:xfrm>
            <a:prstGeom prst="rect">
              <a:avLst/>
            </a:prstGeom>
            <a:solidFill>
              <a:schemeClr val="bg1">
                <a:alpha val="1000"/>
              </a:schemeClr>
            </a:solidFill>
            <a:effectLst>
              <a:softEdge rad="317500"/>
            </a:effectLst>
          </p:spPr>
        </p:pic>
        <p:sp>
          <p:nvSpPr>
            <p:cNvPr id="57" name="Rechteck 56">
              <a:extLst>
                <a:ext uri="{FF2B5EF4-FFF2-40B4-BE49-F238E27FC236}">
                  <a16:creationId xmlns:a16="http://schemas.microsoft.com/office/drawing/2014/main" id="{3B6901AF-3C30-40BD-B5EE-5C5CC8E90194}"/>
                </a:ext>
              </a:extLst>
            </p:cNvPr>
            <p:cNvSpPr/>
            <p:nvPr/>
          </p:nvSpPr>
          <p:spPr>
            <a:xfrm>
              <a:off x="4430165" y="1796058"/>
              <a:ext cx="3200360" cy="432048"/>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72000" rIns="72000" rtlCol="0" anchor="t" anchorCtr="0"/>
            <a:lstStyle/>
            <a:p>
              <a:r>
                <a:rPr lang="de-DE" sz="2200" b="1" dirty="0">
                  <a:solidFill>
                    <a:schemeClr val="tx1"/>
                  </a:solidFill>
                  <a:cs typeface="Arial" pitchFamily="34" charset="0"/>
                </a:rPr>
                <a:t>Motion Control</a:t>
              </a:r>
            </a:p>
          </p:txBody>
        </p:sp>
        <p:sp>
          <p:nvSpPr>
            <p:cNvPr id="58" name="Rechteck 57">
              <a:extLst>
                <a:ext uri="{FF2B5EF4-FFF2-40B4-BE49-F238E27FC236}">
                  <a16:creationId xmlns:a16="http://schemas.microsoft.com/office/drawing/2014/main" id="{28F0EA09-9843-4A4A-AF2C-678EB0C3CF5E}"/>
                </a:ext>
              </a:extLst>
            </p:cNvPr>
            <p:cNvSpPr/>
            <p:nvPr/>
          </p:nvSpPr>
          <p:spPr>
            <a:xfrm>
              <a:off x="4430163" y="3941336"/>
              <a:ext cx="4551710" cy="1811641"/>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72000" rtlCol="0" anchor="t" anchorCtr="0">
              <a:spAutoFit/>
            </a:bodyPr>
            <a:lstStyle/>
            <a:p>
              <a:pPr marL="285750" indent="-285750">
                <a:buFont typeface="Wingdings" panose="05000000000000000000" pitchFamily="2" charset="2"/>
                <a:buChar char="§"/>
              </a:pPr>
              <a:r>
                <a:rPr lang="en-US" sz="2200" dirty="0">
                  <a:solidFill>
                    <a:schemeClr val="tx1"/>
                  </a:solidFill>
                  <a:latin typeface="+mj-lt"/>
                  <a:cs typeface="Arial" pitchFamily="34" charset="0"/>
                </a:rPr>
                <a:t>functional extensions handle typical XTS requirements</a:t>
              </a:r>
            </a:p>
            <a:p>
              <a:pPr marL="742950" lvl="1" indent="-285750">
                <a:buFont typeface="Symbol" panose="05050102010706020507" pitchFamily="18" charset="2"/>
                <a:buChar char="-"/>
              </a:pPr>
              <a:r>
                <a:rPr lang="en-US" sz="2200" dirty="0">
                  <a:solidFill>
                    <a:schemeClr val="tx1"/>
                  </a:solidFill>
                  <a:latin typeface="+mj-lt"/>
                  <a:cs typeface="Arial" pitchFamily="34" charset="0"/>
                </a:rPr>
                <a:t>automatic accumulation</a:t>
              </a:r>
            </a:p>
            <a:p>
              <a:pPr marL="742950" lvl="1" indent="-285750">
                <a:buFont typeface="Symbol" panose="05050102010706020507" pitchFamily="18" charset="2"/>
                <a:buChar char="-"/>
              </a:pPr>
              <a:r>
                <a:rPr lang="en-US" sz="2200" dirty="0">
                  <a:solidFill>
                    <a:schemeClr val="tx1"/>
                  </a:solidFill>
                  <a:latin typeface="+mj-lt"/>
                  <a:cs typeface="Arial" pitchFamily="34" charset="0"/>
                </a:rPr>
                <a:t>collision and jerk avoidance</a:t>
              </a:r>
            </a:p>
            <a:p>
              <a:pPr marL="742950" lvl="1" indent="-285750">
                <a:buFont typeface="Symbol" panose="05050102010706020507" pitchFamily="18" charset="2"/>
                <a:buChar char="-"/>
              </a:pPr>
              <a:r>
                <a:rPr lang="en-US" sz="2200" dirty="0">
                  <a:solidFill>
                    <a:schemeClr val="tx1"/>
                  </a:solidFill>
                  <a:latin typeface="+mj-lt"/>
                  <a:cs typeface="Arial" pitchFamily="34" charset="0"/>
                </a:rPr>
                <a:t>centrifugal force limitation</a:t>
              </a:r>
            </a:p>
          </p:txBody>
        </p:sp>
      </p:grpSp>
    </p:spTree>
    <p:extLst>
      <p:ext uri="{BB962C8B-B14F-4D97-AF65-F5344CB8AC3E}">
        <p14:creationId xmlns:p14="http://schemas.microsoft.com/office/powerpoint/2010/main" val="844887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Bildplatzhalter 2"/>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3223" r="16812"/>
          <a:stretch/>
        </p:blipFill>
        <p:spPr>
          <a:xfrm>
            <a:off x="6096000" y="1088571"/>
            <a:ext cx="6096000" cy="5773029"/>
          </a:xfrm>
          <a:prstGeom prst="rect">
            <a:avLst/>
          </a:prstGeom>
        </p:spPr>
      </p:pic>
      <p:grpSp>
        <p:nvGrpSpPr>
          <p:cNvPr id="29" name="Group 86"/>
          <p:cNvGrpSpPr>
            <a:grpSpLocks/>
          </p:cNvGrpSpPr>
          <p:nvPr/>
        </p:nvGrpSpPr>
        <p:grpSpPr bwMode="auto">
          <a:xfrm>
            <a:off x="6248782" y="1308281"/>
            <a:ext cx="5765826" cy="2073407"/>
            <a:chOff x="776" y="1993"/>
            <a:chExt cx="1305" cy="1203"/>
          </a:xfrm>
        </p:grpSpPr>
        <p:sp>
          <p:nvSpPr>
            <p:cNvPr id="45" name="AutoShape 162"/>
            <p:cNvSpPr>
              <a:spLocks noChangeArrowheads="1"/>
            </p:cNvSpPr>
            <p:nvPr/>
          </p:nvSpPr>
          <p:spPr bwMode="auto">
            <a:xfrm>
              <a:off x="788" y="1993"/>
              <a:ext cx="1293" cy="1200"/>
            </a:xfrm>
            <a:prstGeom prst="roundRect">
              <a:avLst>
                <a:gd name="adj" fmla="val 3824"/>
              </a:avLst>
            </a:prstGeom>
            <a:gradFill rotWithShape="0">
              <a:gsLst>
                <a:gs pos="0">
                  <a:srgbClr val="4F560C"/>
                </a:gs>
                <a:gs pos="50000">
                  <a:srgbClr val="AAB91A"/>
                </a:gs>
                <a:gs pos="100000">
                  <a:srgbClr val="4F560C"/>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de-DE" altLang="de-DE" sz="2400" dirty="0">
                <a:ea typeface="ヒラギノ角ゴ Pro W3" pitchFamily="1" charset="-128"/>
              </a:endParaRPr>
            </a:p>
          </p:txBody>
        </p:sp>
        <p:sp>
          <p:nvSpPr>
            <p:cNvPr id="46" name="AutoShape 163"/>
            <p:cNvSpPr>
              <a:spLocks noChangeArrowheads="1"/>
            </p:cNvSpPr>
            <p:nvPr/>
          </p:nvSpPr>
          <p:spPr bwMode="auto">
            <a:xfrm>
              <a:off x="776" y="2006"/>
              <a:ext cx="1296" cy="1190"/>
            </a:xfrm>
            <a:prstGeom prst="roundRect">
              <a:avLst>
                <a:gd name="adj" fmla="val 3750"/>
              </a:avLst>
            </a:prstGeom>
            <a:solidFill>
              <a:srgbClr val="AAB91A"/>
            </a:soli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PC platform</a:t>
              </a:r>
            </a:p>
          </p:txBody>
        </p:sp>
      </p:grpSp>
      <p:sp>
        <p:nvSpPr>
          <p:cNvPr id="3" name="Textplatzhalter 2"/>
          <p:cNvSpPr>
            <a:spLocks noGrp="1"/>
          </p:cNvSpPr>
          <p:nvPr>
            <p:ph type="body" sz="quarter" idx="15"/>
          </p:nvPr>
        </p:nvSpPr>
        <p:spPr/>
        <p:txBody>
          <a:bodyPr/>
          <a:lstStyle/>
          <a:p>
            <a:r>
              <a:rPr lang="en-US" noProof="0" dirty="0"/>
              <a:t>The XTS extension in TwinCAT decouples servo algorithms from the hardware components and calculates them centrally.</a:t>
            </a:r>
          </a:p>
          <a:p>
            <a:endParaRPr lang="en-US" noProof="0" dirty="0">
              <a:solidFill>
                <a:srgbClr val="ED53D7"/>
              </a:solidFill>
            </a:endParaRPr>
          </a:p>
        </p:txBody>
      </p:sp>
      <p:sp>
        <p:nvSpPr>
          <p:cNvPr id="4" name="Titel 3"/>
          <p:cNvSpPr>
            <a:spLocks noGrp="1"/>
          </p:cNvSpPr>
          <p:nvPr>
            <p:ph type="title"/>
          </p:nvPr>
        </p:nvSpPr>
        <p:spPr>
          <a:xfrm>
            <a:off x="-1" y="112233"/>
            <a:ext cx="10137600" cy="967921"/>
          </a:xfrm>
        </p:spPr>
        <p:txBody>
          <a:bodyPr/>
          <a:lstStyle/>
          <a:p>
            <a:r>
              <a:rPr lang="en-US" noProof="0" dirty="0"/>
              <a:t>XTS Modules </a:t>
            </a:r>
            <a:br>
              <a:rPr lang="en-US" noProof="0" dirty="0"/>
            </a:br>
            <a:r>
              <a:rPr lang="en-US" noProof="0" dirty="0"/>
              <a:t>The control system | XTS Extension</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93099" y="4560928"/>
            <a:ext cx="957503" cy="1278023"/>
          </a:xfrm>
          <a:prstGeom prst="rect">
            <a:avLst/>
          </a:prstGeom>
          <a:noFill/>
          <a:ln w="9525">
            <a:noFill/>
            <a:miter lim="800000"/>
            <a:headEnd/>
            <a:tailEnd/>
          </a:ln>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01107" y="4560928"/>
            <a:ext cx="957503" cy="1278023"/>
          </a:xfrm>
          <a:prstGeom prst="rect">
            <a:avLst/>
          </a:prstGeom>
          <a:noFill/>
          <a:ln w="9525">
            <a:noFill/>
            <a:miter lim="800000"/>
            <a:headEnd/>
            <a:tailEnd/>
          </a:ln>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16693" y="4560928"/>
            <a:ext cx="957503" cy="1278023"/>
          </a:xfrm>
          <a:prstGeom prst="rect">
            <a:avLst/>
          </a:prstGeom>
          <a:noFill/>
          <a:ln w="9525">
            <a:noFill/>
            <a:miter lim="800000"/>
            <a:headEnd/>
            <a:tailEnd/>
          </a:ln>
        </p:spPr>
      </p:pic>
      <p:sp>
        <p:nvSpPr>
          <p:cNvPr id="10" name="Textplatzhalter 9"/>
          <p:cNvSpPr txBox="1">
            <a:spLocks/>
          </p:cNvSpPr>
          <p:nvPr/>
        </p:nvSpPr>
        <p:spPr bwMode="auto">
          <a:xfrm>
            <a:off x="7789695"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1</a:t>
            </a:r>
          </a:p>
        </p:txBody>
      </p:sp>
      <p:sp>
        <p:nvSpPr>
          <p:cNvPr id="11" name="Textplatzhalter 9"/>
          <p:cNvSpPr txBox="1">
            <a:spLocks/>
          </p:cNvSpPr>
          <p:nvPr/>
        </p:nvSpPr>
        <p:spPr bwMode="auto">
          <a:xfrm>
            <a:off x="9273842"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2</a:t>
            </a:r>
          </a:p>
        </p:txBody>
      </p:sp>
      <p:sp>
        <p:nvSpPr>
          <p:cNvPr id="12" name="Textplatzhalter 9"/>
          <p:cNvSpPr txBox="1">
            <a:spLocks/>
          </p:cNvSpPr>
          <p:nvPr/>
        </p:nvSpPr>
        <p:spPr bwMode="auto">
          <a:xfrm>
            <a:off x="10598007" y="5850491"/>
            <a:ext cx="1195388" cy="387350"/>
          </a:xfrm>
          <a:prstGeom prst="rect">
            <a:avLst/>
          </a:prstGeom>
          <a:noFill/>
          <a:ln w="9525">
            <a:noFill/>
            <a:miter lim="800000"/>
            <a:headEnd/>
            <a:tailEnd/>
          </a:ln>
        </p:spPr>
        <p:txBody>
          <a:bodyPr/>
          <a:lstStyle/>
          <a:p>
            <a:pPr>
              <a:spcBef>
                <a:spcPts val="1100"/>
              </a:spcBef>
            </a:pPr>
            <a:r>
              <a:rPr lang="de-DE" dirty="0" err="1">
                <a:cs typeface="Arial" charset="0"/>
              </a:rPr>
              <a:t>Mover</a:t>
            </a:r>
            <a:r>
              <a:rPr lang="de-DE" dirty="0">
                <a:cs typeface="Arial" charset="0"/>
              </a:rPr>
              <a:t> m</a:t>
            </a:r>
          </a:p>
        </p:txBody>
      </p:sp>
      <p:cxnSp>
        <p:nvCxnSpPr>
          <p:cNvPr id="15" name="Gerade Verbindung mit Pfeil 14"/>
          <p:cNvCxnSpPr/>
          <p:nvPr/>
        </p:nvCxnSpPr>
        <p:spPr>
          <a:xfrm>
            <a:off x="7157890" y="2084332"/>
            <a:ext cx="5215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a:off x="8232791"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platzhalter 9"/>
          <p:cNvSpPr txBox="1">
            <a:spLocks/>
          </p:cNvSpPr>
          <p:nvPr/>
        </p:nvSpPr>
        <p:spPr bwMode="auto">
          <a:xfrm>
            <a:off x="8235287" y="3690203"/>
            <a:ext cx="1584325" cy="646331"/>
          </a:xfrm>
          <a:prstGeom prst="rect">
            <a:avLst/>
          </a:prstGeom>
          <a:noFill/>
          <a:ln w="9525">
            <a:noFill/>
            <a:miter lim="800000"/>
            <a:headEnd/>
            <a:tailEnd/>
          </a:ln>
        </p:spPr>
        <p:txBody>
          <a:bodyPr>
            <a:spAutoFit/>
          </a:bodyPr>
          <a:lstStyle/>
          <a:p>
            <a:pPr>
              <a:spcBef>
                <a:spcPts val="1100"/>
              </a:spcBef>
              <a:buFont typeface="Wingdings" pitchFamily="2" charset="2"/>
              <a:buNone/>
            </a:pPr>
            <a:r>
              <a:rPr lang="en-GB" dirty="0"/>
              <a:t>Virtual connection</a:t>
            </a:r>
          </a:p>
        </p:txBody>
      </p:sp>
      <p:grpSp>
        <p:nvGrpSpPr>
          <p:cNvPr id="2" name="Gruppieren 1"/>
          <p:cNvGrpSpPr/>
          <p:nvPr/>
        </p:nvGrpSpPr>
        <p:grpSpPr>
          <a:xfrm>
            <a:off x="6366114" y="1801707"/>
            <a:ext cx="791776" cy="568389"/>
            <a:chOff x="6222860" y="1714623"/>
            <a:chExt cx="754439" cy="568389"/>
          </a:xfrm>
        </p:grpSpPr>
        <p:sp>
          <p:nvSpPr>
            <p:cNvPr id="49" name="AutoShape 49"/>
            <p:cNvSpPr>
              <a:spLocks noChangeArrowheads="1"/>
            </p:cNvSpPr>
            <p:nvPr/>
          </p:nvSpPr>
          <p:spPr bwMode="auto">
            <a:xfrm>
              <a:off x="6236515" y="1714623"/>
              <a:ext cx="740784" cy="546200"/>
            </a:xfrm>
            <a:prstGeom prst="roundRect">
              <a:avLst>
                <a:gd name="adj" fmla="val 16667"/>
              </a:avLst>
            </a:prstGeom>
            <a:gradFill rotWithShape="0">
              <a:gsLst>
                <a:gs pos="0">
                  <a:srgbClr val="545929"/>
                </a:gs>
                <a:gs pos="50000">
                  <a:srgbClr val="B6C159"/>
                </a:gs>
                <a:gs pos="100000">
                  <a:srgbClr val="545929"/>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p>
              <a:pPr>
                <a:spcBef>
                  <a:spcPct val="0"/>
                </a:spcBef>
              </a:pPr>
              <a:endParaRPr lang="de-DE" altLang="de-DE">
                <a:latin typeface="Arial" panose="020B0604020202020204" pitchFamily="34" charset="0"/>
                <a:cs typeface="Arial" panose="020B0604020202020204" pitchFamily="34" charset="0"/>
              </a:endParaRPr>
            </a:p>
          </p:txBody>
        </p:sp>
        <p:sp>
          <p:nvSpPr>
            <p:cNvPr id="50" name="AutoShape 51"/>
            <p:cNvSpPr>
              <a:spLocks noChangeArrowheads="1"/>
            </p:cNvSpPr>
            <p:nvPr/>
          </p:nvSpPr>
          <p:spPr bwMode="auto">
            <a:xfrm>
              <a:off x="6222860" y="1736812"/>
              <a:ext cx="740784" cy="546200"/>
            </a:xfrm>
            <a:prstGeom prst="roundRect">
              <a:avLst>
                <a:gd name="adj" fmla="val 16667"/>
              </a:avLst>
            </a:prstGeom>
            <a:solidFill>
              <a:srgbClr val="B6C159"/>
            </a:soli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p>
              <a:pPr>
                <a:spcBef>
                  <a:spcPct val="0"/>
                </a:spcBef>
              </a:pPr>
              <a:r>
                <a:rPr lang="de-DE" altLang="de-DE" dirty="0">
                  <a:latin typeface="Arial" panose="020B0604020202020204" pitchFamily="34" charset="0"/>
                  <a:cs typeface="Arial" panose="020B0604020202020204" pitchFamily="34" charset="0"/>
                </a:rPr>
                <a:t>PLC</a:t>
              </a:r>
            </a:p>
          </p:txBody>
        </p:sp>
      </p:grpSp>
      <p:grpSp>
        <p:nvGrpSpPr>
          <p:cNvPr id="51" name="Gruppieren 50"/>
          <p:cNvGrpSpPr/>
          <p:nvPr/>
        </p:nvGrpSpPr>
        <p:grpSpPr>
          <a:xfrm>
            <a:off x="7689033" y="2353972"/>
            <a:ext cx="1260410" cy="494990"/>
            <a:chOff x="8328249" y="2649612"/>
            <a:chExt cx="3100152" cy="494990"/>
          </a:xfrm>
        </p:grpSpPr>
        <p:sp>
          <p:nvSpPr>
            <p:cNvPr id="52" name="AutoShape 231"/>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53" name="AutoShape 232"/>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1</a:t>
              </a:r>
              <a:r>
                <a:rPr lang="en-GB" baseline="30000" dirty="0">
                  <a:ea typeface="ヒラギノ角ゴ Pro W3" pitchFamily="1" charset="-128"/>
                </a:rPr>
                <a:t>st</a:t>
              </a:r>
              <a:r>
                <a:rPr lang="en-GB" dirty="0"/>
                <a:t> axis</a:t>
              </a:r>
            </a:p>
          </p:txBody>
        </p:sp>
      </p:grpSp>
      <p:grpSp>
        <p:nvGrpSpPr>
          <p:cNvPr id="31" name="Gruppieren 30"/>
          <p:cNvGrpSpPr/>
          <p:nvPr/>
        </p:nvGrpSpPr>
        <p:grpSpPr>
          <a:xfrm>
            <a:off x="7685131" y="1801707"/>
            <a:ext cx="4017206" cy="494990"/>
            <a:chOff x="8328249" y="2649612"/>
            <a:chExt cx="3085520" cy="494990"/>
          </a:xfrm>
        </p:grpSpPr>
        <p:sp>
          <p:nvSpPr>
            <p:cNvPr id="41" name="AutoShape 231"/>
            <p:cNvSpPr>
              <a:spLocks noChangeArrowheads="1"/>
            </p:cNvSpPr>
            <p:nvPr/>
          </p:nvSpPr>
          <p:spPr bwMode="auto">
            <a:xfrm>
              <a:off x="8342941"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42" name="AutoShape 232"/>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de-DE" dirty="0">
                  <a:ea typeface="ヒラギノ角ゴ Pro W3" pitchFamily="1" charset="-128"/>
                </a:rPr>
                <a:t>TwinCAT Motion Control, PTP</a:t>
              </a:r>
            </a:p>
          </p:txBody>
        </p:sp>
      </p:grpSp>
      <p:grpSp>
        <p:nvGrpSpPr>
          <p:cNvPr id="54" name="Gruppieren 53"/>
          <p:cNvGrpSpPr/>
          <p:nvPr/>
        </p:nvGrpSpPr>
        <p:grpSpPr>
          <a:xfrm>
            <a:off x="9065480" y="2353972"/>
            <a:ext cx="1260410" cy="494990"/>
            <a:chOff x="8328249" y="2649612"/>
            <a:chExt cx="3100152" cy="494990"/>
          </a:xfrm>
        </p:grpSpPr>
        <p:sp>
          <p:nvSpPr>
            <p:cNvPr id="55" name="AutoShape 231"/>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56" name="AutoShape 232"/>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a:t>2</a:t>
              </a:r>
              <a:r>
                <a:rPr lang="en-GB" baseline="30000" dirty="0">
                  <a:ea typeface="ヒラギノ角ゴ Pro W3" pitchFamily="1" charset="-128"/>
                </a:rPr>
                <a:t>nd</a:t>
              </a:r>
              <a:r>
                <a:rPr lang="en-GB" dirty="0"/>
                <a:t> axis</a:t>
              </a:r>
            </a:p>
          </p:txBody>
        </p:sp>
      </p:grpSp>
      <p:grpSp>
        <p:nvGrpSpPr>
          <p:cNvPr id="57" name="Gruppieren 56"/>
          <p:cNvGrpSpPr/>
          <p:nvPr/>
        </p:nvGrpSpPr>
        <p:grpSpPr>
          <a:xfrm>
            <a:off x="10441927" y="2353972"/>
            <a:ext cx="1260410" cy="494990"/>
            <a:chOff x="8328249" y="2649612"/>
            <a:chExt cx="3100152" cy="494990"/>
          </a:xfrm>
        </p:grpSpPr>
        <p:sp>
          <p:nvSpPr>
            <p:cNvPr id="58" name="AutoShape 231"/>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59" name="AutoShape 232"/>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dirty="0" err="1"/>
                <a:t>m</a:t>
              </a:r>
              <a:r>
                <a:rPr lang="en-GB" baseline="30000" dirty="0" err="1">
                  <a:ea typeface="ヒラギノ角ゴ Pro W3" pitchFamily="1" charset="-128"/>
                </a:rPr>
                <a:t>th</a:t>
              </a:r>
              <a:r>
                <a:rPr lang="en-GB" dirty="0"/>
                <a:t> axis</a:t>
              </a:r>
            </a:p>
          </p:txBody>
        </p:sp>
      </p:grpSp>
      <p:cxnSp>
        <p:nvCxnSpPr>
          <p:cNvPr id="61" name="Gerade Verbindung mit Pfeil 60"/>
          <p:cNvCxnSpPr/>
          <p:nvPr/>
        </p:nvCxnSpPr>
        <p:spPr>
          <a:xfrm>
            <a:off x="9695810"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p:nvPr/>
        </p:nvCxnSpPr>
        <p:spPr>
          <a:xfrm>
            <a:off x="11058075" y="2868012"/>
            <a:ext cx="0" cy="1787068"/>
          </a:xfrm>
          <a:prstGeom prst="straightConnector1">
            <a:avLst/>
          </a:prstGeom>
          <a:ln w="38100">
            <a:solidFill>
              <a:srgbClr val="E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496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Bildplatzhalter 2"/>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3223" r="16812"/>
          <a:stretch/>
        </p:blipFill>
        <p:spPr>
          <a:xfrm>
            <a:off x="6096000" y="1088571"/>
            <a:ext cx="6096000" cy="5773029"/>
          </a:xfrm>
          <a:prstGeom prst="rect">
            <a:avLst/>
          </a:prstGeom>
        </p:spPr>
      </p:pic>
      <p:sp>
        <p:nvSpPr>
          <p:cNvPr id="3" name="Textplatzhalter 2"/>
          <p:cNvSpPr>
            <a:spLocks noGrp="1"/>
          </p:cNvSpPr>
          <p:nvPr>
            <p:ph type="body" sz="quarter" idx="15"/>
          </p:nvPr>
        </p:nvSpPr>
        <p:spPr>
          <a:xfrm>
            <a:off x="2" y="1090799"/>
            <a:ext cx="6105573" cy="5331600"/>
          </a:xfrm>
        </p:spPr>
        <p:txBody>
          <a:bodyPr/>
          <a:lstStyle/>
          <a:p>
            <a:pPr marL="0" indent="0">
              <a:buNone/>
            </a:pPr>
            <a:r>
              <a:rPr lang="en-US" b="1" noProof="0" dirty="0"/>
              <a:t>From the point of view of application programming, a mover appears like a “normal” servo axis</a:t>
            </a:r>
          </a:p>
          <a:p>
            <a:r>
              <a:rPr lang="en-US" noProof="0" dirty="0"/>
              <a:t>all motion control functions are available, e.g. </a:t>
            </a:r>
          </a:p>
          <a:p>
            <a:pPr lvl="1"/>
            <a:r>
              <a:rPr lang="en-US" noProof="0" dirty="0"/>
              <a:t>flying saw</a:t>
            </a:r>
          </a:p>
          <a:p>
            <a:pPr lvl="1"/>
            <a:r>
              <a:rPr lang="en-US" noProof="0" dirty="0"/>
              <a:t>electrical gear unit</a:t>
            </a:r>
          </a:p>
          <a:p>
            <a:pPr lvl="1"/>
            <a:r>
              <a:rPr lang="en-US" noProof="0" dirty="0"/>
              <a:t>cam plates</a:t>
            </a:r>
          </a:p>
          <a:p>
            <a:r>
              <a:rPr lang="en-US" noProof="0" dirty="0"/>
              <a:t>functional extensions handle typical XTS requirements</a:t>
            </a:r>
          </a:p>
          <a:p>
            <a:pPr lvl="1"/>
            <a:r>
              <a:rPr lang="en-US" noProof="0" dirty="0"/>
              <a:t>automatic accumulation</a:t>
            </a:r>
          </a:p>
          <a:p>
            <a:pPr lvl="1"/>
            <a:r>
              <a:rPr lang="en-US" noProof="0" dirty="0"/>
              <a:t>collision and jerk avoidance</a:t>
            </a:r>
          </a:p>
          <a:p>
            <a:pPr lvl="1"/>
            <a:r>
              <a:rPr lang="en-US" noProof="0" dirty="0"/>
              <a:t>centrifugal force limitation</a:t>
            </a:r>
          </a:p>
        </p:txBody>
      </p:sp>
      <p:sp>
        <p:nvSpPr>
          <p:cNvPr id="4" name="Titel 3"/>
          <p:cNvSpPr>
            <a:spLocks noGrp="1"/>
          </p:cNvSpPr>
          <p:nvPr>
            <p:ph type="title"/>
          </p:nvPr>
        </p:nvSpPr>
        <p:spPr>
          <a:xfrm>
            <a:off x="-1" y="112233"/>
            <a:ext cx="10137600" cy="967921"/>
          </a:xfrm>
        </p:spPr>
        <p:txBody>
          <a:bodyPr/>
          <a:lstStyle/>
          <a:p>
            <a:r>
              <a:rPr lang="en-US" noProof="0" dirty="0"/>
              <a:t>XTS Modules </a:t>
            </a:r>
            <a:br>
              <a:rPr lang="en-US" noProof="0" dirty="0"/>
            </a:br>
            <a:r>
              <a:rPr lang="en-US" noProof="0" dirty="0"/>
              <a:t>The control system | XTS Extension</a:t>
            </a:r>
          </a:p>
        </p:txBody>
      </p:sp>
      <p:grpSp>
        <p:nvGrpSpPr>
          <p:cNvPr id="94" name="Gruppieren 93"/>
          <p:cNvGrpSpPr/>
          <p:nvPr/>
        </p:nvGrpSpPr>
        <p:grpSpPr>
          <a:xfrm>
            <a:off x="7536160" y="1871098"/>
            <a:ext cx="3565427" cy="3790150"/>
            <a:chOff x="8112223" y="1412776"/>
            <a:chExt cx="3565427" cy="3790150"/>
          </a:xfrm>
        </p:grpSpPr>
        <p:grpSp>
          <p:nvGrpSpPr>
            <p:cNvPr id="83" name="Gruppieren 82"/>
            <p:cNvGrpSpPr/>
            <p:nvPr/>
          </p:nvGrpSpPr>
          <p:grpSpPr>
            <a:xfrm>
              <a:off x="8112223" y="1412776"/>
              <a:ext cx="3565427" cy="3790150"/>
              <a:chOff x="479375" y="2949334"/>
              <a:chExt cx="11423917" cy="3790150"/>
            </a:xfrm>
          </p:grpSpPr>
          <p:sp>
            <p:nvSpPr>
              <p:cNvPr id="6" name="AutoShape 160"/>
              <p:cNvSpPr>
                <a:spLocks noChangeArrowheads="1"/>
              </p:cNvSpPr>
              <p:nvPr/>
            </p:nvSpPr>
            <p:spPr bwMode="auto">
              <a:xfrm>
                <a:off x="484460" y="2949334"/>
                <a:ext cx="11418832" cy="3759097"/>
              </a:xfrm>
              <a:prstGeom prst="roundRect">
                <a:avLst>
                  <a:gd name="adj" fmla="val 3801"/>
                </a:avLst>
              </a:prstGeom>
              <a:gradFill rotWithShape="0">
                <a:gsLst>
                  <a:gs pos="0">
                    <a:srgbClr val="6B6D6D"/>
                  </a:gs>
                  <a:gs pos="50000">
                    <a:srgbClr val="E8EBEC"/>
                  </a:gs>
                  <a:gs pos="100000">
                    <a:srgbClr val="6B6D6D"/>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dirty="0"/>
              </a:p>
            </p:txBody>
          </p:sp>
          <p:sp>
            <p:nvSpPr>
              <p:cNvPr id="7" name="AutoShape 161"/>
              <p:cNvSpPr>
                <a:spLocks noChangeArrowheads="1"/>
              </p:cNvSpPr>
              <p:nvPr/>
            </p:nvSpPr>
            <p:spPr bwMode="auto">
              <a:xfrm>
                <a:off x="479375" y="2980387"/>
                <a:ext cx="11268000" cy="3759097"/>
              </a:xfrm>
              <a:prstGeom prst="roundRect">
                <a:avLst>
                  <a:gd name="adj" fmla="val 3801"/>
                </a:avLst>
              </a:prstGeom>
              <a:solidFill>
                <a:srgbClr val="E8EBE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dirty="0"/>
              </a:p>
            </p:txBody>
          </p:sp>
        </p:grpSp>
        <p:grpSp>
          <p:nvGrpSpPr>
            <p:cNvPr id="11" name="Group 86"/>
            <p:cNvGrpSpPr>
              <a:grpSpLocks/>
            </p:cNvGrpSpPr>
            <p:nvPr/>
          </p:nvGrpSpPr>
          <p:grpSpPr bwMode="auto">
            <a:xfrm>
              <a:off x="8222374" y="2348814"/>
              <a:ext cx="3327019" cy="1820321"/>
              <a:chOff x="776" y="1993"/>
              <a:chExt cx="1309" cy="1203"/>
            </a:xfrm>
          </p:grpSpPr>
          <p:sp>
            <p:nvSpPr>
              <p:cNvPr id="73" name="AutoShape 162"/>
              <p:cNvSpPr>
                <a:spLocks noChangeArrowheads="1"/>
              </p:cNvSpPr>
              <p:nvPr/>
            </p:nvSpPr>
            <p:spPr bwMode="auto">
              <a:xfrm>
                <a:off x="792" y="1993"/>
                <a:ext cx="1293" cy="1200"/>
              </a:xfrm>
              <a:prstGeom prst="roundRect">
                <a:avLst>
                  <a:gd name="adj" fmla="val 3824"/>
                </a:avLst>
              </a:prstGeom>
              <a:gradFill rotWithShape="0">
                <a:gsLst>
                  <a:gs pos="0">
                    <a:srgbClr val="4F560C"/>
                  </a:gs>
                  <a:gs pos="50000">
                    <a:srgbClr val="AAB91A"/>
                  </a:gs>
                  <a:gs pos="100000">
                    <a:srgbClr val="4F560C"/>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74" name="AutoShape 163"/>
              <p:cNvSpPr>
                <a:spLocks noChangeArrowheads="1"/>
              </p:cNvSpPr>
              <p:nvPr/>
            </p:nvSpPr>
            <p:spPr bwMode="auto">
              <a:xfrm>
                <a:off x="776" y="2006"/>
                <a:ext cx="1296" cy="1190"/>
              </a:xfrm>
              <a:prstGeom prst="roundRect">
                <a:avLst>
                  <a:gd name="adj" fmla="val 3750"/>
                </a:avLst>
              </a:prstGeom>
              <a:solidFill>
                <a:srgbClr val="AAB91A"/>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grpSp>
        <p:grpSp>
          <p:nvGrpSpPr>
            <p:cNvPr id="87" name="Gruppieren 86"/>
            <p:cNvGrpSpPr/>
            <p:nvPr/>
          </p:nvGrpSpPr>
          <p:grpSpPr>
            <a:xfrm>
              <a:off x="8328249" y="3437255"/>
              <a:ext cx="3098519" cy="509384"/>
              <a:chOff x="8328249" y="3437255"/>
              <a:chExt cx="3098519" cy="509384"/>
            </a:xfrm>
          </p:grpSpPr>
          <p:sp>
            <p:nvSpPr>
              <p:cNvPr id="16" name="AutoShape 169"/>
              <p:cNvSpPr>
                <a:spLocks noChangeArrowheads="1"/>
              </p:cNvSpPr>
              <p:nvPr/>
            </p:nvSpPr>
            <p:spPr bwMode="auto">
              <a:xfrm>
                <a:off x="8376971" y="3437255"/>
                <a:ext cx="3049797" cy="506325"/>
              </a:xfrm>
              <a:prstGeom prst="roundRect">
                <a:avLst>
                  <a:gd name="adj" fmla="val 10352"/>
                </a:avLst>
              </a:prstGeom>
              <a:gradFill rotWithShape="0">
                <a:gsLst>
                  <a:gs pos="0">
                    <a:srgbClr val="1F2E4A"/>
                  </a:gs>
                  <a:gs pos="50000">
                    <a:srgbClr val="4364A0"/>
                  </a:gs>
                  <a:gs pos="100000">
                    <a:srgbClr val="1F2E4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1000" dirty="0">
                  <a:latin typeface="Frutiger 57Cn" pitchFamily="34" charset="0"/>
                  <a:ea typeface="ヒラギノ角ゴ Pro W3" pitchFamily="1" charset="-128"/>
                </a:endParaRPr>
              </a:p>
            </p:txBody>
          </p:sp>
          <p:sp>
            <p:nvSpPr>
              <p:cNvPr id="17" name="AutoShape 170"/>
              <p:cNvSpPr>
                <a:spLocks noChangeArrowheads="1"/>
              </p:cNvSpPr>
              <p:nvPr/>
            </p:nvSpPr>
            <p:spPr bwMode="auto">
              <a:xfrm>
                <a:off x="8328249" y="3463260"/>
                <a:ext cx="3060748" cy="483379"/>
              </a:xfrm>
              <a:prstGeom prst="roundRect">
                <a:avLst>
                  <a:gd name="adj" fmla="val 10352"/>
                </a:avLst>
              </a:prstGeom>
              <a:solidFill>
                <a:srgbClr val="4364A0"/>
              </a:solidFill>
              <a:ln w="6350">
                <a:noFill/>
                <a:round/>
                <a:headEnd/>
                <a:tailEnd/>
              </a:ln>
            </p:spPr>
            <p:txBody>
              <a:bodyPr wrap="none" lIns="90000" anchor="t"/>
              <a:lstStyle/>
              <a:p>
                <a:pPr>
                  <a:spcBef>
                    <a:spcPct val="0"/>
                  </a:spcBef>
                </a:pPr>
                <a:r>
                  <a:rPr lang="en-GB" sz="1600" dirty="0">
                    <a:solidFill>
                      <a:schemeClr val="bg1"/>
                    </a:solidFill>
                    <a:latin typeface="Arial" panose="020B0604020202020204" pitchFamily="34" charset="0"/>
                    <a:ea typeface="ヒラギノ角ゴ Pro W3" pitchFamily="1" charset="-128"/>
                    <a:cs typeface="Arial" panose="020B0604020202020204" pitchFamily="34" charset="0"/>
                  </a:rPr>
                  <a:t>XTS extension</a:t>
                </a:r>
              </a:p>
            </p:txBody>
          </p:sp>
        </p:grpSp>
        <p:grpSp>
          <p:nvGrpSpPr>
            <p:cNvPr id="86" name="Gruppieren 85"/>
            <p:cNvGrpSpPr/>
            <p:nvPr/>
          </p:nvGrpSpPr>
          <p:grpSpPr>
            <a:xfrm>
              <a:off x="8328249" y="2649612"/>
              <a:ext cx="3100152" cy="494990"/>
              <a:chOff x="8328249" y="2649612"/>
              <a:chExt cx="3100152" cy="494990"/>
            </a:xfrm>
          </p:grpSpPr>
          <p:sp>
            <p:nvSpPr>
              <p:cNvPr id="64" name="AutoShape 231"/>
              <p:cNvSpPr>
                <a:spLocks noChangeArrowheads="1"/>
              </p:cNvSpPr>
              <p:nvPr/>
            </p:nvSpPr>
            <p:spPr bwMode="auto">
              <a:xfrm>
                <a:off x="8357573" y="2649612"/>
                <a:ext cx="3070828" cy="474157"/>
              </a:xfrm>
              <a:prstGeom prst="roundRect">
                <a:avLst>
                  <a:gd name="adj" fmla="val 16667"/>
                </a:avLst>
              </a:prstGeom>
              <a:gradFill rotWithShape="0">
                <a:gsLst>
                  <a:gs pos="0">
                    <a:srgbClr val="4C5153"/>
                  </a:gs>
                  <a:gs pos="50000">
                    <a:srgbClr val="A5AEB4"/>
                  </a:gs>
                  <a:gs pos="100000">
                    <a:srgbClr val="4C5153"/>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dirty="0">
                  <a:ea typeface="ヒラギノ角ゴ Pro W3" pitchFamily="1" charset="-128"/>
                </a:endParaRPr>
              </a:p>
            </p:txBody>
          </p:sp>
          <p:sp>
            <p:nvSpPr>
              <p:cNvPr id="65" name="AutoShape 232"/>
              <p:cNvSpPr>
                <a:spLocks noChangeArrowheads="1"/>
              </p:cNvSpPr>
              <p:nvPr/>
            </p:nvSpPr>
            <p:spPr bwMode="auto">
              <a:xfrm>
                <a:off x="8328249" y="2670445"/>
                <a:ext cx="3071553" cy="474157"/>
              </a:xfrm>
              <a:prstGeom prst="roundRect">
                <a:avLst>
                  <a:gd name="adj" fmla="val 16667"/>
                </a:avLst>
              </a:prstGeom>
              <a:solidFill>
                <a:srgbClr val="A5AEB4"/>
              </a:solidFill>
              <a:ln w="6350">
                <a:noFill/>
                <a:round/>
                <a:headEnd/>
                <a:tailEnd/>
              </a:ln>
            </p:spPr>
            <p:txBody>
              <a:bodyPr wrap="none"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sz="1600" dirty="0">
                    <a:ea typeface="ヒラギノ角ゴ Pro W3" pitchFamily="1" charset="-128"/>
                  </a:rPr>
                  <a:t>NC functions</a:t>
                </a:r>
              </a:p>
            </p:txBody>
          </p:sp>
        </p:grpSp>
        <p:grpSp>
          <p:nvGrpSpPr>
            <p:cNvPr id="79" name="Gruppieren 78"/>
            <p:cNvGrpSpPr/>
            <p:nvPr/>
          </p:nvGrpSpPr>
          <p:grpSpPr>
            <a:xfrm>
              <a:off x="8328248" y="1596072"/>
              <a:ext cx="3101752" cy="509384"/>
              <a:chOff x="4286766" y="3798307"/>
              <a:chExt cx="1532613" cy="509384"/>
            </a:xfrm>
          </p:grpSpPr>
          <p:sp>
            <p:nvSpPr>
              <p:cNvPr id="27" name="AutoShape 184"/>
              <p:cNvSpPr>
                <a:spLocks noChangeArrowheads="1"/>
              </p:cNvSpPr>
              <p:nvPr/>
            </p:nvSpPr>
            <p:spPr bwMode="auto">
              <a:xfrm>
                <a:off x="4312182" y="3798307"/>
                <a:ext cx="1507197" cy="486439"/>
              </a:xfrm>
              <a:prstGeom prst="roundRect">
                <a:avLst>
                  <a:gd name="adj" fmla="val 16667"/>
                </a:avLst>
              </a:prstGeom>
              <a:gradFill rotWithShape="0">
                <a:gsLst>
                  <a:gs pos="0">
                    <a:srgbClr val="704612"/>
                  </a:gs>
                  <a:gs pos="50000">
                    <a:srgbClr val="F39827"/>
                  </a:gs>
                  <a:gs pos="100000">
                    <a:srgbClr val="70461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dirty="0"/>
              </a:p>
            </p:txBody>
          </p:sp>
          <p:sp>
            <p:nvSpPr>
              <p:cNvPr id="28" name="AutoShape 185"/>
              <p:cNvSpPr>
                <a:spLocks noChangeArrowheads="1"/>
              </p:cNvSpPr>
              <p:nvPr/>
            </p:nvSpPr>
            <p:spPr bwMode="auto">
              <a:xfrm>
                <a:off x="4286766" y="3821252"/>
                <a:ext cx="1512000" cy="486439"/>
              </a:xfrm>
              <a:prstGeom prst="roundRect">
                <a:avLst>
                  <a:gd name="adj" fmla="val 16667"/>
                </a:avLst>
              </a:prstGeom>
              <a:solidFill>
                <a:srgbClr val="F39827"/>
              </a:solidFill>
              <a:ln>
                <a:noFill/>
              </a:ln>
              <a:extLst>
                <a:ext uri="{91240B29-F687-4F45-9708-019B960494DF}">
                  <a14:hiddenLine xmlns:a14="http://schemas.microsoft.com/office/drawing/2010/main" w="9525">
                    <a:solidFill>
                      <a:schemeClr val="tx1"/>
                    </a:solidFill>
                    <a:round/>
                    <a:headEnd/>
                    <a:tailEnd/>
                  </a14:hiddenLine>
                </a:ext>
              </a:extLst>
            </p:spPr>
            <p:txBody>
              <a:bodyPr wrap="none" lIns="90000"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sz="1600" dirty="0">
                    <a:ea typeface="ヒラギノ角ゴ Pro W3" pitchFamily="1" charset="-128"/>
                  </a:rPr>
                  <a:t>Application software         </a:t>
                </a:r>
              </a:p>
            </p:txBody>
          </p:sp>
        </p:grpSp>
        <p:grpSp>
          <p:nvGrpSpPr>
            <p:cNvPr id="80" name="Gruppieren 79"/>
            <p:cNvGrpSpPr/>
            <p:nvPr/>
          </p:nvGrpSpPr>
          <p:grpSpPr>
            <a:xfrm>
              <a:off x="8328248" y="4375888"/>
              <a:ext cx="3101752" cy="509384"/>
              <a:chOff x="4286766" y="3798307"/>
              <a:chExt cx="1532613" cy="509384"/>
            </a:xfrm>
          </p:grpSpPr>
          <p:sp>
            <p:nvSpPr>
              <p:cNvPr id="81" name="AutoShape 184"/>
              <p:cNvSpPr>
                <a:spLocks noChangeArrowheads="1"/>
              </p:cNvSpPr>
              <p:nvPr/>
            </p:nvSpPr>
            <p:spPr bwMode="auto">
              <a:xfrm>
                <a:off x="4312182" y="3798307"/>
                <a:ext cx="1507197" cy="486439"/>
              </a:xfrm>
              <a:prstGeom prst="roundRect">
                <a:avLst>
                  <a:gd name="adj" fmla="val 16667"/>
                </a:avLst>
              </a:prstGeom>
              <a:gradFill rotWithShape="0">
                <a:gsLst>
                  <a:gs pos="0">
                    <a:srgbClr val="704612"/>
                  </a:gs>
                  <a:gs pos="50000">
                    <a:srgbClr val="F39827"/>
                  </a:gs>
                  <a:gs pos="100000">
                    <a:srgbClr val="704612"/>
                  </a:gs>
                </a:gsLst>
                <a:lin ang="0" scaled="1"/>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de-DE" altLang="de-DE" dirty="0"/>
              </a:p>
            </p:txBody>
          </p:sp>
          <p:sp>
            <p:nvSpPr>
              <p:cNvPr id="82" name="AutoShape 185"/>
              <p:cNvSpPr>
                <a:spLocks noChangeArrowheads="1"/>
              </p:cNvSpPr>
              <p:nvPr/>
            </p:nvSpPr>
            <p:spPr bwMode="auto">
              <a:xfrm>
                <a:off x="4286766" y="3821252"/>
                <a:ext cx="1512000" cy="486439"/>
              </a:xfrm>
              <a:prstGeom prst="roundRect">
                <a:avLst>
                  <a:gd name="adj" fmla="val 16667"/>
                </a:avLst>
              </a:prstGeom>
              <a:solidFill>
                <a:srgbClr val="F39827"/>
              </a:solidFill>
              <a:ln>
                <a:noFill/>
              </a:ln>
              <a:extLst>
                <a:ext uri="{91240B29-F687-4F45-9708-019B960494DF}">
                  <a14:hiddenLine xmlns:a14="http://schemas.microsoft.com/office/drawing/2010/main" w="9525">
                    <a:solidFill>
                      <a:schemeClr val="tx1"/>
                    </a:solidFill>
                    <a:round/>
                    <a:headEnd/>
                    <a:tailEnd/>
                  </a14:hiddenLine>
                </a:ext>
              </a:extLst>
            </p:spPr>
            <p:txBody>
              <a:bodyPr wrap="none" lIns="90000" anchor="t"/>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sz="1600" dirty="0">
                    <a:ea typeface="ヒラギノ角ゴ Pro W3" pitchFamily="1" charset="-128"/>
                  </a:rPr>
                  <a:t>XTS Modules                    </a:t>
                </a:r>
              </a:p>
            </p:txBody>
          </p:sp>
        </p:grpSp>
        <p:cxnSp>
          <p:nvCxnSpPr>
            <p:cNvPr id="89" name="Gerade Verbindung mit Pfeil 88"/>
            <p:cNvCxnSpPr/>
            <p:nvPr/>
          </p:nvCxnSpPr>
          <p:spPr>
            <a:xfrm>
              <a:off x="9840416" y="2105456"/>
              <a:ext cx="0" cy="544156"/>
            </a:xfrm>
            <a:prstGeom prst="straightConnector1">
              <a:avLst/>
            </a:prstGeom>
            <a:ln w="127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p:cNvCxnSpPr/>
            <p:nvPr/>
          </p:nvCxnSpPr>
          <p:spPr>
            <a:xfrm>
              <a:off x="9840416" y="3123769"/>
              <a:ext cx="0" cy="313486"/>
            </a:xfrm>
            <a:prstGeom prst="straightConnector1">
              <a:avLst/>
            </a:prstGeom>
            <a:ln w="127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9840416" y="3933056"/>
              <a:ext cx="0" cy="442832"/>
            </a:xfrm>
            <a:prstGeom prst="straightConnector1">
              <a:avLst/>
            </a:prstGeom>
            <a:ln w="127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8661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F4AF6D8B-1C61-47DA-B078-1C253083581D}"/>
              </a:ext>
            </a:extLst>
          </p:cNvPr>
          <p:cNvSpPr>
            <a:spLocks noGrp="1"/>
          </p:cNvSpPr>
          <p:nvPr>
            <p:ph type="title"/>
          </p:nvPr>
        </p:nvSpPr>
        <p:spPr>
          <a:xfrm>
            <a:off x="-1" y="112233"/>
            <a:ext cx="10137600" cy="967921"/>
          </a:xfrm>
        </p:spPr>
        <p:txBody>
          <a:bodyPr/>
          <a:lstStyle/>
          <a:p>
            <a:r>
              <a:rPr lang="en-US" noProof="0" dirty="0"/>
              <a:t>XTS Modules </a:t>
            </a:r>
            <a:br>
              <a:rPr lang="en-US" noProof="0" dirty="0"/>
            </a:br>
            <a:r>
              <a:rPr lang="en-US" noProof="0" dirty="0"/>
              <a:t>The control system |</a:t>
            </a:r>
            <a:r>
              <a:rPr lang="en-us" dirty="0"/>
              <a:t> HMI Control</a:t>
            </a:r>
            <a:endParaRPr lang="de-DE" dirty="0"/>
          </a:p>
        </p:txBody>
      </p:sp>
      <p:pic>
        <p:nvPicPr>
          <p:cNvPr id="12" name="Picture 5">
            <a:extLst>
              <a:ext uri="{FF2B5EF4-FFF2-40B4-BE49-F238E27FC236}">
                <a16:creationId xmlns:a16="http://schemas.microsoft.com/office/drawing/2014/main" id="{477F855D-6B74-4819-B322-0134693AFABB}"/>
              </a:ext>
            </a:extLst>
          </p:cNvPr>
          <p:cNvPicPr>
            <a:picLocks noGrp="1" noChangeAspect="1"/>
          </p:cNvPicPr>
          <p:nvPr>
            <p:ph type="pic" sz="quarter" idx="14"/>
          </p:nvPr>
        </p:nvPicPr>
        <p:blipFill rotWithShape="1">
          <a:blip r:embed="rId2"/>
          <a:srcRect t="10" b="10"/>
          <a:stretch/>
        </p:blipFill>
        <p:spPr>
          <a:xfrm>
            <a:off x="0" y="1090613"/>
            <a:ext cx="12199938" cy="5767387"/>
          </a:xfrm>
          <a:prstGeom prst="rect">
            <a:avLst/>
          </a:prstGeom>
        </p:spPr>
      </p:pic>
      <p:grpSp>
        <p:nvGrpSpPr>
          <p:cNvPr id="2" name="Gruppieren 1">
            <a:extLst>
              <a:ext uri="{FF2B5EF4-FFF2-40B4-BE49-F238E27FC236}">
                <a16:creationId xmlns:a16="http://schemas.microsoft.com/office/drawing/2014/main" id="{EAE6E4B3-269A-46A2-A826-3CA09508DD85}"/>
              </a:ext>
            </a:extLst>
          </p:cNvPr>
          <p:cNvGrpSpPr>
            <a:grpSpLocks noChangeAspect="1"/>
          </p:cNvGrpSpPr>
          <p:nvPr/>
        </p:nvGrpSpPr>
        <p:grpSpPr>
          <a:xfrm>
            <a:off x="5183551" y="1753002"/>
            <a:ext cx="6817105" cy="4442608"/>
            <a:chOff x="2159215" y="1394253"/>
            <a:chExt cx="7873570" cy="5131091"/>
          </a:xfrm>
        </p:grpSpPr>
        <p:pic>
          <p:nvPicPr>
            <p:cNvPr id="89" name="Grafik 88" descr="Ein Bild, das Text, Monitor, Fernsehen, Wand enthält.&#10;&#10;Automatisch generierte Beschreibung">
              <a:extLst>
                <a:ext uri="{FF2B5EF4-FFF2-40B4-BE49-F238E27FC236}">
                  <a16:creationId xmlns:a16="http://schemas.microsoft.com/office/drawing/2014/main" id="{A1D6492A-CE84-4EE7-9C36-696F76C8907E}"/>
                </a:ext>
              </a:extLst>
            </p:cNvPr>
            <p:cNvPicPr>
              <a:picLocks noChangeAspect="1"/>
            </p:cNvPicPr>
            <p:nvPr/>
          </p:nvPicPr>
          <p:blipFill rotWithShape="1">
            <a:blip r:embed="rId3"/>
            <a:srcRect l="24604" t="15744" r="22831" b="15744"/>
            <a:stretch/>
          </p:blipFill>
          <p:spPr>
            <a:xfrm>
              <a:off x="2159215" y="1394253"/>
              <a:ext cx="7873570" cy="5131091"/>
            </a:xfrm>
            <a:prstGeom prst="rect">
              <a:avLst/>
            </a:prstGeom>
            <a:effectLst>
              <a:outerShdw blurRad="355600" dist="38100" sx="102000" sy="102000" algn="l" rotWithShape="0">
                <a:prstClr val="black">
                  <a:alpha val="25000"/>
                </a:prstClr>
              </a:outerShdw>
            </a:effectLst>
          </p:spPr>
        </p:pic>
        <p:pic>
          <p:nvPicPr>
            <p:cNvPr id="90" name="Grafik 89" descr="Ein Bild, das Text, Haushaltsgerät, Screenshot enthält.&#10;&#10;Automatisch generierte Beschreibung">
              <a:extLst>
                <a:ext uri="{FF2B5EF4-FFF2-40B4-BE49-F238E27FC236}">
                  <a16:creationId xmlns:a16="http://schemas.microsoft.com/office/drawing/2014/main" id="{9AF925E2-C719-4E72-80CA-5BB65A41CEF1}"/>
                </a:ext>
              </a:extLst>
            </p:cNvPr>
            <p:cNvPicPr>
              <a:picLocks noChangeAspect="1"/>
            </p:cNvPicPr>
            <p:nvPr/>
          </p:nvPicPr>
          <p:blipFill rotWithShape="1">
            <a:blip r:embed="rId4"/>
            <a:srcRect l="602" t="944" r="955" b="607"/>
            <a:stretch/>
          </p:blipFill>
          <p:spPr>
            <a:xfrm>
              <a:off x="2509200" y="1754798"/>
              <a:ext cx="7207200" cy="4211047"/>
            </a:xfrm>
            <a:prstGeom prst="rect">
              <a:avLst/>
            </a:prstGeom>
            <a:ln>
              <a:noFill/>
            </a:ln>
            <a:effectLst>
              <a:innerShdw blurRad="63500" dist="50800" dir="13500000">
                <a:prstClr val="black">
                  <a:alpha val="20000"/>
                </a:prstClr>
              </a:innerShdw>
            </a:effectLst>
          </p:spPr>
        </p:pic>
      </p:grpSp>
      <p:grpSp>
        <p:nvGrpSpPr>
          <p:cNvPr id="14" name="Gruppieren 13">
            <a:extLst>
              <a:ext uri="{FF2B5EF4-FFF2-40B4-BE49-F238E27FC236}">
                <a16:creationId xmlns:a16="http://schemas.microsoft.com/office/drawing/2014/main" id="{B07468C8-BC9A-40DE-A3A2-A8C6BC3C1BD8}"/>
              </a:ext>
            </a:extLst>
          </p:cNvPr>
          <p:cNvGrpSpPr/>
          <p:nvPr/>
        </p:nvGrpSpPr>
        <p:grpSpPr>
          <a:xfrm>
            <a:off x="453600" y="1520483"/>
            <a:ext cx="4500000" cy="4797895"/>
            <a:chOff x="8256073" y="1520483"/>
            <a:chExt cx="4500000" cy="4797895"/>
          </a:xfrm>
        </p:grpSpPr>
        <p:pic>
          <p:nvPicPr>
            <p:cNvPr id="15" name="Picture 5">
              <a:extLst>
                <a:ext uri="{FF2B5EF4-FFF2-40B4-BE49-F238E27FC236}">
                  <a16:creationId xmlns:a16="http://schemas.microsoft.com/office/drawing/2014/main" id="{2005C4FD-FA90-4DA8-87A2-329388B6F93E}"/>
                </a:ext>
              </a:extLst>
            </p:cNvPr>
            <p:cNvPicPr preferRelativeResize="0">
              <a:picLocks/>
            </p:cNvPicPr>
            <p:nvPr/>
          </p:nvPicPr>
          <p:blipFill rotWithShape="1">
            <a:blip r:embed="rId2"/>
            <a:srcRect l="23242" t="2278" r="27989" b="31853"/>
            <a:stretch/>
          </p:blipFill>
          <p:spPr>
            <a:xfrm>
              <a:off x="8256073" y="1630421"/>
              <a:ext cx="4500000" cy="4687957"/>
            </a:xfrm>
            <a:prstGeom prst="rect">
              <a:avLst/>
            </a:prstGeom>
            <a:ln w="19050">
              <a:solidFill>
                <a:schemeClr val="bg1"/>
              </a:solidFill>
              <a:miter lim="800000"/>
            </a:ln>
            <a:effectLst/>
          </p:spPr>
        </p:pic>
        <p:pic>
          <p:nvPicPr>
            <p:cNvPr id="16" name="Grafik 15">
              <a:extLst>
                <a:ext uri="{FF2B5EF4-FFF2-40B4-BE49-F238E27FC236}">
                  <a16:creationId xmlns:a16="http://schemas.microsoft.com/office/drawing/2014/main" id="{8AEC8B34-FE0F-4E8A-9B1C-1794ED12F3FC}"/>
                </a:ext>
              </a:extLst>
            </p:cNvPr>
            <p:cNvPicPr>
              <a:picLocks noChangeAspect="1"/>
            </p:cNvPicPr>
            <p:nvPr/>
          </p:nvPicPr>
          <p:blipFill rotWithShape="1">
            <a:blip r:embed="rId5"/>
            <a:srcRect l="28576" t="1887" r="18324" b="-1"/>
            <a:stretch/>
          </p:blipFill>
          <p:spPr>
            <a:xfrm>
              <a:off x="8256073" y="1520483"/>
              <a:ext cx="2676372" cy="2543123"/>
            </a:xfrm>
            <a:prstGeom prst="rect">
              <a:avLst/>
            </a:prstGeom>
            <a:solidFill>
              <a:schemeClr val="bg1">
                <a:alpha val="1000"/>
              </a:schemeClr>
            </a:solidFill>
            <a:effectLst>
              <a:softEdge rad="317500"/>
            </a:effectLst>
          </p:spPr>
        </p:pic>
        <p:sp>
          <p:nvSpPr>
            <p:cNvPr id="17" name="Rechteck 16">
              <a:extLst>
                <a:ext uri="{FF2B5EF4-FFF2-40B4-BE49-F238E27FC236}">
                  <a16:creationId xmlns:a16="http://schemas.microsoft.com/office/drawing/2014/main" id="{39AAAC32-5155-4DF0-BA1E-6D8ADC89055E}"/>
                </a:ext>
              </a:extLst>
            </p:cNvPr>
            <p:cNvSpPr/>
            <p:nvPr/>
          </p:nvSpPr>
          <p:spPr>
            <a:xfrm>
              <a:off x="8256073" y="1796056"/>
              <a:ext cx="3209875" cy="432048"/>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72000" rIns="72000" rtlCol="0" anchor="t" anchorCtr="0"/>
            <a:lstStyle/>
            <a:p>
              <a:r>
                <a:rPr lang="de-DE" sz="2200" b="1" dirty="0">
                  <a:solidFill>
                    <a:schemeClr val="tx1"/>
                  </a:solidFill>
                  <a:cs typeface="Arial" pitchFamily="34" charset="0"/>
                </a:rPr>
                <a:t>HMI</a:t>
              </a:r>
            </a:p>
          </p:txBody>
        </p:sp>
        <p:sp>
          <p:nvSpPr>
            <p:cNvPr id="18" name="Rechteck 17">
              <a:extLst>
                <a:ext uri="{FF2B5EF4-FFF2-40B4-BE49-F238E27FC236}">
                  <a16:creationId xmlns:a16="http://schemas.microsoft.com/office/drawing/2014/main" id="{EB368272-5AA7-4BA1-854E-07E3CBB7562E}"/>
                </a:ext>
              </a:extLst>
            </p:cNvPr>
            <p:cNvSpPr/>
            <p:nvPr/>
          </p:nvSpPr>
          <p:spPr>
            <a:xfrm>
              <a:off x="8256073" y="3933056"/>
              <a:ext cx="4202240" cy="1134532"/>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72000" rtlCol="0" anchor="t" anchorCtr="0">
              <a:spAutoFit/>
            </a:bodyPr>
            <a:lstStyle/>
            <a:p>
              <a:pPr marL="285750" indent="-285750">
                <a:buFont typeface="Wingdings" panose="05000000000000000000" pitchFamily="2" charset="2"/>
                <a:buChar char="§"/>
              </a:pPr>
              <a:r>
                <a:rPr lang="en-US" sz="2200" dirty="0">
                  <a:solidFill>
                    <a:schemeClr val="tx1"/>
                  </a:solidFill>
                  <a:latin typeface="+mj-lt"/>
                  <a:cs typeface="Arial" pitchFamily="34" charset="0"/>
                </a:rPr>
                <a:t>XTS HMI Control offers visualization options for the machine operator</a:t>
              </a:r>
              <a:endParaRPr lang="en-us" sz="2200" dirty="0">
                <a:solidFill>
                  <a:schemeClr val="tx1"/>
                </a:solidFill>
                <a:latin typeface="+mj-lt"/>
                <a:cs typeface="Arial" pitchFamily="34" charset="0"/>
              </a:endParaRPr>
            </a:p>
          </p:txBody>
        </p:sp>
      </p:grpSp>
    </p:spTree>
    <p:extLst>
      <p:ext uri="{BB962C8B-B14F-4D97-AF65-F5344CB8AC3E}">
        <p14:creationId xmlns:p14="http://schemas.microsoft.com/office/powerpoint/2010/main" val="1693400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F4AF6D8B-1C61-47DA-B078-1C253083581D}"/>
              </a:ext>
            </a:extLst>
          </p:cNvPr>
          <p:cNvSpPr>
            <a:spLocks noGrp="1"/>
          </p:cNvSpPr>
          <p:nvPr>
            <p:ph type="title"/>
          </p:nvPr>
        </p:nvSpPr>
        <p:spPr>
          <a:xfrm>
            <a:off x="-1" y="112233"/>
            <a:ext cx="10137600" cy="967921"/>
          </a:xfrm>
        </p:spPr>
        <p:txBody>
          <a:bodyPr/>
          <a:lstStyle/>
          <a:p>
            <a:r>
              <a:rPr lang="en-US" noProof="0" dirty="0"/>
              <a:t>XTS Modules </a:t>
            </a:r>
            <a:br>
              <a:rPr lang="en-US" noProof="0" dirty="0"/>
            </a:br>
            <a:r>
              <a:rPr lang="en-US" noProof="0" dirty="0"/>
              <a:t>The control system |</a:t>
            </a:r>
            <a:r>
              <a:rPr lang="en-us" dirty="0"/>
              <a:t> HMI Control</a:t>
            </a:r>
            <a:endParaRPr lang="de-DE" dirty="0"/>
          </a:p>
        </p:txBody>
      </p:sp>
      <p:pic>
        <p:nvPicPr>
          <p:cNvPr id="12" name="Picture 5">
            <a:extLst>
              <a:ext uri="{FF2B5EF4-FFF2-40B4-BE49-F238E27FC236}">
                <a16:creationId xmlns:a16="http://schemas.microsoft.com/office/drawing/2014/main" id="{477F855D-6B74-4819-B322-0134693AFABB}"/>
              </a:ext>
            </a:extLst>
          </p:cNvPr>
          <p:cNvPicPr>
            <a:picLocks noGrp="1" noChangeAspect="1"/>
          </p:cNvPicPr>
          <p:nvPr>
            <p:ph type="pic" sz="quarter" idx="14"/>
          </p:nvPr>
        </p:nvPicPr>
        <p:blipFill rotWithShape="1">
          <a:blip r:embed="rId2"/>
          <a:srcRect t="10" b="10"/>
          <a:stretch/>
        </p:blipFill>
        <p:spPr>
          <a:xfrm>
            <a:off x="0" y="1090613"/>
            <a:ext cx="12199938" cy="5767387"/>
          </a:xfrm>
          <a:prstGeom prst="rect">
            <a:avLst/>
          </a:prstGeom>
        </p:spPr>
      </p:pic>
      <p:pic>
        <p:nvPicPr>
          <p:cNvPr id="89" name="Grafik 88" descr="Ein Bild, das Text, Monitor, Fernsehen, Wand enthält.&#10;&#10;Automatisch generierte Beschreibung">
            <a:extLst>
              <a:ext uri="{FF2B5EF4-FFF2-40B4-BE49-F238E27FC236}">
                <a16:creationId xmlns:a16="http://schemas.microsoft.com/office/drawing/2014/main" id="{A1D6492A-CE84-4EE7-9C36-696F76C8907E}"/>
              </a:ext>
            </a:extLst>
          </p:cNvPr>
          <p:cNvPicPr>
            <a:picLocks noChangeAspect="1"/>
          </p:cNvPicPr>
          <p:nvPr/>
        </p:nvPicPr>
        <p:blipFill rotWithShape="1">
          <a:blip r:embed="rId3"/>
          <a:srcRect l="24604" t="15744" r="22831" b="15744"/>
          <a:stretch/>
        </p:blipFill>
        <p:spPr>
          <a:xfrm>
            <a:off x="5184000" y="1753002"/>
            <a:ext cx="6817105" cy="4442608"/>
          </a:xfrm>
          <a:prstGeom prst="rect">
            <a:avLst/>
          </a:prstGeom>
          <a:effectLst>
            <a:outerShdw blurRad="355600" dist="38100" sx="102000" sy="102000" algn="l" rotWithShape="0">
              <a:prstClr val="black">
                <a:alpha val="25000"/>
              </a:prstClr>
            </a:outerShdw>
          </a:effectLst>
        </p:spPr>
      </p:pic>
      <p:pic>
        <p:nvPicPr>
          <p:cNvPr id="4" name="Grafik 3">
            <a:extLst>
              <a:ext uri="{FF2B5EF4-FFF2-40B4-BE49-F238E27FC236}">
                <a16:creationId xmlns:a16="http://schemas.microsoft.com/office/drawing/2014/main" id="{BB6C96AE-344B-4E22-BAB0-791239F7E658}"/>
              </a:ext>
            </a:extLst>
          </p:cNvPr>
          <p:cNvPicPr>
            <a:picLocks/>
          </p:cNvPicPr>
          <p:nvPr/>
        </p:nvPicPr>
        <p:blipFill rotWithShape="1">
          <a:blip r:embed="rId4"/>
          <a:srcRect l="-18" t="426" r="2308" b="2338"/>
          <a:stretch/>
        </p:blipFill>
        <p:spPr>
          <a:xfrm>
            <a:off x="5488153" y="2066401"/>
            <a:ext cx="6238800" cy="3593551"/>
          </a:xfrm>
          <a:prstGeom prst="rect">
            <a:avLst/>
          </a:prstGeom>
        </p:spPr>
      </p:pic>
      <p:grpSp>
        <p:nvGrpSpPr>
          <p:cNvPr id="11" name="Gruppieren 10">
            <a:extLst>
              <a:ext uri="{FF2B5EF4-FFF2-40B4-BE49-F238E27FC236}">
                <a16:creationId xmlns:a16="http://schemas.microsoft.com/office/drawing/2014/main" id="{2F14CB41-3018-456E-B9AC-8B18B2EFDDE7}"/>
              </a:ext>
            </a:extLst>
          </p:cNvPr>
          <p:cNvGrpSpPr/>
          <p:nvPr/>
        </p:nvGrpSpPr>
        <p:grpSpPr>
          <a:xfrm>
            <a:off x="453600" y="1520483"/>
            <a:ext cx="4500000" cy="4797895"/>
            <a:chOff x="8256073" y="1520483"/>
            <a:chExt cx="4500000" cy="4797895"/>
          </a:xfrm>
        </p:grpSpPr>
        <p:pic>
          <p:nvPicPr>
            <p:cNvPr id="13" name="Picture 5">
              <a:extLst>
                <a:ext uri="{FF2B5EF4-FFF2-40B4-BE49-F238E27FC236}">
                  <a16:creationId xmlns:a16="http://schemas.microsoft.com/office/drawing/2014/main" id="{FE0E023E-C235-4E4C-95CB-B1FCCACE61DE}"/>
                </a:ext>
              </a:extLst>
            </p:cNvPr>
            <p:cNvPicPr preferRelativeResize="0">
              <a:picLocks/>
            </p:cNvPicPr>
            <p:nvPr/>
          </p:nvPicPr>
          <p:blipFill rotWithShape="1">
            <a:blip r:embed="rId2"/>
            <a:srcRect l="23242" t="2278" r="27989" b="31853"/>
            <a:stretch/>
          </p:blipFill>
          <p:spPr>
            <a:xfrm>
              <a:off x="8256073" y="1630421"/>
              <a:ext cx="4500000" cy="4687957"/>
            </a:xfrm>
            <a:prstGeom prst="rect">
              <a:avLst/>
            </a:prstGeom>
            <a:ln w="19050">
              <a:solidFill>
                <a:schemeClr val="bg1"/>
              </a:solidFill>
              <a:miter lim="800000"/>
            </a:ln>
            <a:effectLst/>
          </p:spPr>
        </p:pic>
        <p:pic>
          <p:nvPicPr>
            <p:cNvPr id="14" name="Grafik 13">
              <a:extLst>
                <a:ext uri="{FF2B5EF4-FFF2-40B4-BE49-F238E27FC236}">
                  <a16:creationId xmlns:a16="http://schemas.microsoft.com/office/drawing/2014/main" id="{2FFFBCD1-1F03-47EC-8879-A0AB920B201A}"/>
                </a:ext>
              </a:extLst>
            </p:cNvPr>
            <p:cNvPicPr>
              <a:picLocks noChangeAspect="1"/>
            </p:cNvPicPr>
            <p:nvPr/>
          </p:nvPicPr>
          <p:blipFill rotWithShape="1">
            <a:blip r:embed="rId5"/>
            <a:srcRect l="28576" t="1887" r="18324" b="-1"/>
            <a:stretch/>
          </p:blipFill>
          <p:spPr>
            <a:xfrm>
              <a:off x="8256073" y="1520483"/>
              <a:ext cx="2676372" cy="2543123"/>
            </a:xfrm>
            <a:prstGeom prst="rect">
              <a:avLst/>
            </a:prstGeom>
            <a:solidFill>
              <a:schemeClr val="bg1">
                <a:alpha val="1000"/>
              </a:schemeClr>
            </a:solidFill>
            <a:effectLst>
              <a:softEdge rad="317500"/>
            </a:effectLst>
          </p:spPr>
        </p:pic>
        <p:sp>
          <p:nvSpPr>
            <p:cNvPr id="15" name="Rechteck 14">
              <a:extLst>
                <a:ext uri="{FF2B5EF4-FFF2-40B4-BE49-F238E27FC236}">
                  <a16:creationId xmlns:a16="http://schemas.microsoft.com/office/drawing/2014/main" id="{C5A8E1ED-67B8-4225-B69A-18132C4A07BD}"/>
                </a:ext>
              </a:extLst>
            </p:cNvPr>
            <p:cNvSpPr/>
            <p:nvPr/>
          </p:nvSpPr>
          <p:spPr>
            <a:xfrm>
              <a:off x="8256073" y="1796056"/>
              <a:ext cx="3209875" cy="432048"/>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80000" tIns="72000" rIns="72000" rtlCol="0" anchor="t" anchorCtr="0"/>
            <a:lstStyle/>
            <a:p>
              <a:r>
                <a:rPr lang="de-DE" sz="2200" b="1" dirty="0">
                  <a:solidFill>
                    <a:schemeClr val="tx1"/>
                  </a:solidFill>
                  <a:cs typeface="Arial" pitchFamily="34" charset="0"/>
                </a:rPr>
                <a:t>HMI</a:t>
              </a:r>
            </a:p>
          </p:txBody>
        </p:sp>
        <p:sp>
          <p:nvSpPr>
            <p:cNvPr id="16" name="Rechteck 15">
              <a:extLst>
                <a:ext uri="{FF2B5EF4-FFF2-40B4-BE49-F238E27FC236}">
                  <a16:creationId xmlns:a16="http://schemas.microsoft.com/office/drawing/2014/main" id="{7CA4653B-88D2-463F-BBB0-22A9286D6B58}"/>
                </a:ext>
              </a:extLst>
            </p:cNvPr>
            <p:cNvSpPr/>
            <p:nvPr/>
          </p:nvSpPr>
          <p:spPr>
            <a:xfrm>
              <a:off x="8256073" y="3933056"/>
              <a:ext cx="4202240" cy="1134532"/>
            </a:xfrm>
            <a:prstGeom prst="rect">
              <a:avLst/>
            </a:prstGeom>
            <a:no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72000" rtlCol="0" anchor="t" anchorCtr="0">
              <a:spAutoFit/>
            </a:bodyPr>
            <a:lstStyle/>
            <a:p>
              <a:pPr marL="285750" indent="-285750">
                <a:buFont typeface="Wingdings" panose="05000000000000000000" pitchFamily="2" charset="2"/>
                <a:buChar char="§"/>
              </a:pPr>
              <a:r>
                <a:rPr lang="en-US" sz="2200" dirty="0">
                  <a:solidFill>
                    <a:schemeClr val="tx1"/>
                  </a:solidFill>
                  <a:latin typeface="+mj-lt"/>
                  <a:cs typeface="Arial" pitchFamily="34" charset="0"/>
                </a:rPr>
                <a:t>EC-</a:t>
              </a:r>
              <a:r>
                <a:rPr lang="en-US" sz="2200" dirty="0" err="1">
                  <a:solidFill>
                    <a:schemeClr val="tx1"/>
                  </a:solidFill>
                  <a:latin typeface="+mj-lt"/>
                  <a:cs typeface="Arial" pitchFamily="34" charset="0"/>
                </a:rPr>
                <a:t>Diag</a:t>
              </a:r>
              <a:r>
                <a:rPr lang="en-US" sz="2200" dirty="0">
                  <a:solidFill>
                    <a:schemeClr val="tx1"/>
                  </a:solidFill>
                  <a:latin typeface="+mj-lt"/>
                  <a:cs typeface="Arial" pitchFamily="34" charset="0"/>
                </a:rPr>
                <a:t> HMI Control offers visualization options for the machine operator</a:t>
              </a:r>
              <a:endParaRPr lang="en-us" sz="2200" dirty="0">
                <a:solidFill>
                  <a:schemeClr val="tx1"/>
                </a:solidFill>
                <a:latin typeface="+mj-lt"/>
                <a:cs typeface="Arial" pitchFamily="34" charset="0"/>
              </a:endParaRPr>
            </a:p>
          </p:txBody>
        </p:sp>
      </p:grpSp>
    </p:spTree>
    <p:extLst>
      <p:ext uri="{BB962C8B-B14F-4D97-AF65-F5344CB8AC3E}">
        <p14:creationId xmlns:p14="http://schemas.microsoft.com/office/powerpoint/2010/main" val="3940509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Eigene Dateien\Projekte\XTS Lineares Transportsystem\Allgemeines, Termine, Angebote, Notizen\Fotos und Filme\Bilder Präsenter 2012\XTS_87931.jpg"/>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t="12535" b="12535"/>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en-US" noProof="0" dirty="0"/>
              <a:t>XTS | New Freedom in Machine Building</a:t>
            </a:r>
          </a:p>
        </p:txBody>
      </p:sp>
      <p:sp>
        <p:nvSpPr>
          <p:cNvPr id="5" name="Textplatzhalter 2"/>
          <p:cNvSpPr txBox="1">
            <a:spLocks/>
          </p:cNvSpPr>
          <p:nvPr/>
        </p:nvSpPr>
        <p:spPr>
          <a:xfrm>
            <a:off x="3615" y="3945800"/>
            <a:ext cx="6094413" cy="1439862"/>
          </a:xfrm>
          <a:prstGeom prst="rect">
            <a:avLst/>
          </a:prstGeom>
          <a:solidFill>
            <a:schemeClr val="bg1">
              <a:alpha val="75000"/>
            </a:schemeClr>
          </a:solidFill>
        </p:spPr>
        <p:txBody>
          <a:bodyPr vert="horz" lIns="234000" tIns="46800" rIns="91440" bIns="46800" rtlCol="0" anchor="ctr" anchorCtr="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3"/>
                </a:solidFill>
              </a:rPr>
              <a:t>Complex sequences – simplified solution: XTS</a:t>
            </a:r>
          </a:p>
        </p:txBody>
      </p:sp>
    </p:spTree>
    <p:extLst>
      <p:ext uri="{BB962C8B-B14F-4D97-AF65-F5344CB8AC3E}">
        <p14:creationId xmlns:p14="http://schemas.microsoft.com/office/powerpoint/2010/main" val="3860230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200" y="1090799"/>
            <a:ext cx="9190144" cy="5331600"/>
          </a:xfrm>
        </p:spPr>
        <p:txBody>
          <a:bodyPr/>
          <a:lstStyle/>
          <a:p>
            <a:pPr marL="0" indent="0">
              <a:buNone/>
              <a:defRPr/>
            </a:pPr>
            <a:r>
              <a:rPr lang="en-US" sz="1400" noProof="0" dirty="0"/>
              <a:t>This training material is provided to complement the presented training content. Outside the actual training the material may only be used for internal purposes at the company of the course participant. In addition, the material or extracts thereof may be used in end customer training for products containing Beckhoff products, or for presentations, provided the presentation refers to Beckhoff products. Extracts or copies of the training material must contain the following copyright acknowledgement: “© </a:t>
            </a:r>
            <a:r>
              <a:rPr lang="en-US" altLang="de-DE" sz="1400" noProof="0" dirty="0"/>
              <a:t>Beckhoff</a:t>
            </a:r>
            <a:r>
              <a:rPr lang="en-US" sz="1400" noProof="0" dirty="0"/>
              <a:t> </a:t>
            </a:r>
            <a:r>
              <a:rPr lang="en-US" altLang="de-DE" sz="1400" noProof="0" dirty="0"/>
              <a:t>Automation GmbH &amp; Co. KG</a:t>
            </a:r>
            <a:r>
              <a:rPr lang="en-US" sz="1400" noProof="0" dirty="0"/>
              <a:t>”.</a:t>
            </a:r>
          </a:p>
          <a:p>
            <a:pPr marL="0" indent="0">
              <a:buNone/>
              <a:defRPr/>
            </a:pPr>
            <a:r>
              <a:rPr lang="en-US" sz="1400" noProof="0" dirty="0"/>
              <a:t>The same applies to extracts from presentation material. The user of the material is solely responsible for the completeness of extracts and copies. It is explicitly not permitted to offer commercial or free training for Beckhoff products. This applies to training with and or without the training material. The training material must not be edited, manipulated or modified.</a:t>
            </a:r>
          </a:p>
          <a:p>
            <a:pPr marL="0" indent="0">
              <a:buNone/>
              <a:defRPr/>
            </a:pPr>
            <a:endParaRPr lang="en-US" sz="1400" noProof="0" dirty="0"/>
          </a:p>
          <a:p>
            <a:pPr marL="0" indent="0">
              <a:buNone/>
              <a:defRPr/>
            </a:pPr>
            <a:r>
              <a:rPr lang="en-US" sz="1400" noProof="0" dirty="0"/>
              <a:t>Passing on of the aforementioned rights to third parties is not permitted.</a:t>
            </a:r>
          </a:p>
          <a:p>
            <a:pPr marL="0" indent="0">
              <a:buNone/>
              <a:defRPr/>
            </a:pPr>
            <a:endParaRPr lang="en-US" sz="1400" noProof="0" dirty="0"/>
          </a:p>
          <a:p>
            <a:pPr>
              <a:buNone/>
              <a:defRPr/>
            </a:pPr>
            <a:r>
              <a:rPr lang="en-US" altLang="de-DE" sz="1400" noProof="0" dirty="0"/>
              <a:t>Beckhoff Automation GmbH &amp; Co. KG</a:t>
            </a:r>
          </a:p>
          <a:p>
            <a:endParaRPr lang="en-US" sz="1400" noProof="0" dirty="0"/>
          </a:p>
        </p:txBody>
      </p:sp>
      <p:sp>
        <p:nvSpPr>
          <p:cNvPr id="3" name="Titel 2"/>
          <p:cNvSpPr>
            <a:spLocks noGrp="1"/>
          </p:cNvSpPr>
          <p:nvPr>
            <p:ph type="title"/>
          </p:nvPr>
        </p:nvSpPr>
        <p:spPr/>
        <p:txBody>
          <a:bodyPr/>
          <a:lstStyle/>
          <a:p>
            <a:r>
              <a:rPr lang="en-US" altLang="de-DE" noProof="0" dirty="0"/>
              <a:t>Training material</a:t>
            </a:r>
            <a:endParaRPr lang="en-US" noProof="0" dirty="0"/>
          </a:p>
        </p:txBody>
      </p:sp>
      <p:sp>
        <p:nvSpPr>
          <p:cNvPr id="4" name="Foliennummernplatzhalter 3"/>
          <p:cNvSpPr>
            <a:spLocks noGrp="1"/>
          </p:cNvSpPr>
          <p:nvPr>
            <p:ph type="sldNum" sz="quarter" idx="4"/>
          </p:nvPr>
        </p:nvSpPr>
        <p:spPr/>
        <p:txBody>
          <a:bodyPr/>
          <a:lstStyle/>
          <a:p>
            <a:fld id="{A930EF64-91C9-4EBD-82F9-3643AB15A28C}" type="slidenum">
              <a:rPr lang="en-US" smtClean="0"/>
              <a:pPr/>
              <a:t>46</a:t>
            </a:fld>
            <a:endParaRPr lang="en-US" dirty="0"/>
          </a:p>
        </p:txBody>
      </p:sp>
    </p:spTree>
    <p:extLst>
      <p:ext uri="{BB962C8B-B14F-4D97-AF65-F5344CB8AC3E}">
        <p14:creationId xmlns:p14="http://schemas.microsoft.com/office/powerpoint/2010/main" val="2245411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en-US" noProof="0" dirty="0"/>
              <a:t>02/2021</a:t>
            </a:r>
          </a:p>
        </p:txBody>
      </p:sp>
    </p:spTree>
    <p:extLst>
      <p:ext uri="{BB962C8B-B14F-4D97-AF65-F5344CB8AC3E}">
        <p14:creationId xmlns:p14="http://schemas.microsoft.com/office/powerpoint/2010/main" val="26615687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platzhalter 3"/>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66041066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231FBE59-E377-4EE4-B26D-C472EC4E0883}"/>
              </a:ext>
            </a:extLst>
          </p:cNvPr>
          <p:cNvPicPr>
            <a:picLocks noGrp="1" noChangeAspect="1"/>
          </p:cNvPicPr>
          <p:nvPr>
            <p:ph type="pic" sz="quarter" idx="14"/>
          </p:nvPr>
        </p:nvPicPr>
        <p:blipFill>
          <a:blip r:embed="rId3"/>
          <a:srcRect t="10" b="10"/>
          <a:stretch>
            <a:fillRect/>
          </a:stretch>
        </p:blipFill>
        <p:spPr/>
      </p:pic>
      <p:sp>
        <p:nvSpPr>
          <p:cNvPr id="80" name="Rechteck 79">
            <a:extLst>
              <a:ext uri="{FF2B5EF4-FFF2-40B4-BE49-F238E27FC236}">
                <a16:creationId xmlns:a16="http://schemas.microsoft.com/office/drawing/2014/main" id="{338302C8-D25A-473B-951E-7F47B55E502B}"/>
              </a:ext>
            </a:extLst>
          </p:cNvPr>
          <p:cNvSpPr/>
          <p:nvPr/>
        </p:nvSpPr>
        <p:spPr>
          <a:xfrm>
            <a:off x="442946" y="5194067"/>
            <a:ext cx="3320745" cy="863253"/>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8000" rIns="90000" rtlCol="0" anchor="t"/>
          <a:lstStyle/>
          <a:p>
            <a:r>
              <a:rPr lang="en-US" sz="1600">
                <a:solidFill>
                  <a:schemeClr val="bg1"/>
                </a:solidFill>
                <a:latin typeface="Arial"/>
                <a:cs typeface="Arial"/>
              </a:rPr>
              <a:t>mover identification </a:t>
            </a:r>
            <a:br>
              <a:rPr lang="en-US" sz="1600">
                <a:solidFill>
                  <a:schemeClr val="bg1"/>
                </a:solidFill>
                <a:latin typeface="Arial"/>
                <a:cs typeface="Arial"/>
              </a:rPr>
            </a:br>
            <a:r>
              <a:rPr lang="en-US" sz="1600">
                <a:solidFill>
                  <a:schemeClr val="bg1"/>
                </a:solidFill>
                <a:latin typeface="Arial"/>
                <a:cs typeface="Arial"/>
              </a:rPr>
              <a:t>(standard and Mover 1)</a:t>
            </a:r>
          </a:p>
        </p:txBody>
      </p:sp>
      <p:sp>
        <p:nvSpPr>
          <p:cNvPr id="3" name="Titel 2"/>
          <p:cNvSpPr>
            <a:spLocks noGrp="1"/>
          </p:cNvSpPr>
          <p:nvPr>
            <p:ph type="title"/>
          </p:nvPr>
        </p:nvSpPr>
        <p:spPr>
          <a:xfrm>
            <a:off x="-1" y="450787"/>
            <a:ext cx="10137600" cy="629367"/>
          </a:xfrm>
        </p:spPr>
        <p:txBody>
          <a:bodyPr/>
          <a:lstStyle/>
          <a:p>
            <a:r>
              <a:rPr lang="en-US"/>
              <a:t>System properties</a:t>
            </a:r>
          </a:p>
        </p:txBody>
      </p:sp>
      <p:cxnSp>
        <p:nvCxnSpPr>
          <p:cNvPr id="66" name="Gerader Verbinder 65">
            <a:extLst>
              <a:ext uri="{FF2B5EF4-FFF2-40B4-BE49-F238E27FC236}">
                <a16:creationId xmlns:a16="http://schemas.microsoft.com/office/drawing/2014/main" id="{3284F187-6F4C-426B-92CE-B746AE27D82F}"/>
              </a:ext>
            </a:extLst>
          </p:cNvPr>
          <p:cNvCxnSpPr>
            <a:cxnSpLocks/>
          </p:cNvCxnSpPr>
          <p:nvPr/>
        </p:nvCxnSpPr>
        <p:spPr>
          <a:xfrm flipV="1">
            <a:off x="3863752" y="1463268"/>
            <a:ext cx="0" cy="4594052"/>
          </a:xfrm>
          <a:prstGeom prst="line">
            <a:avLst/>
          </a:prstGeom>
          <a:ln w="19050">
            <a:solidFill>
              <a:srgbClr val="EF0000"/>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216FFCA6-1354-493D-9379-9B2734B036EB}"/>
              </a:ext>
            </a:extLst>
          </p:cNvPr>
          <p:cNvCxnSpPr>
            <a:cxnSpLocks/>
            <a:stCxn id="65" idx="1"/>
          </p:cNvCxnSpPr>
          <p:nvPr/>
        </p:nvCxnSpPr>
        <p:spPr>
          <a:xfrm flipH="1">
            <a:off x="3879669" y="3717032"/>
            <a:ext cx="2720387" cy="0"/>
          </a:xfrm>
          <a:prstGeom prst="line">
            <a:avLst/>
          </a:prstGeom>
          <a:ln w="19050">
            <a:solidFill>
              <a:srgbClr val="EF0000"/>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Rechteck 67">
            <a:extLst>
              <a:ext uri="{FF2B5EF4-FFF2-40B4-BE49-F238E27FC236}">
                <a16:creationId xmlns:a16="http://schemas.microsoft.com/office/drawing/2014/main" id="{9530AC77-C419-4416-B481-0BCEE06CE8CF}"/>
              </a:ext>
            </a:extLst>
          </p:cNvPr>
          <p:cNvSpPr/>
          <p:nvPr/>
        </p:nvSpPr>
        <p:spPr>
          <a:xfrm>
            <a:off x="442947" y="2400358"/>
            <a:ext cx="3320745" cy="863253"/>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8000" rIns="90000" rtlCol="0" anchor="t"/>
          <a:lstStyle/>
          <a:p>
            <a:r>
              <a:rPr lang="en-US" sz="1600">
                <a:solidFill>
                  <a:schemeClr val="bg1"/>
                </a:solidFill>
                <a:latin typeface="Arial"/>
                <a:cs typeface="Arial"/>
              </a:rPr>
              <a:t>20 kg payload, </a:t>
            </a:r>
            <a:br>
              <a:rPr lang="en-US" sz="1600">
                <a:solidFill>
                  <a:schemeClr val="bg1"/>
                </a:solidFill>
                <a:latin typeface="Arial"/>
                <a:cs typeface="Arial"/>
              </a:rPr>
            </a:br>
            <a:r>
              <a:rPr lang="en-US" sz="1600">
                <a:solidFill>
                  <a:schemeClr val="bg1"/>
                </a:solidFill>
                <a:latin typeface="Arial"/>
                <a:cs typeface="Arial"/>
              </a:rPr>
              <a:t>even more in coupled</a:t>
            </a:r>
          </a:p>
          <a:p>
            <a:r>
              <a:rPr lang="en-US" sz="1600">
                <a:solidFill>
                  <a:schemeClr val="bg1"/>
                </a:solidFill>
                <a:latin typeface="Arial"/>
                <a:cs typeface="Arial"/>
              </a:rPr>
              <a:t>operation</a:t>
            </a:r>
          </a:p>
        </p:txBody>
      </p:sp>
      <p:sp>
        <p:nvSpPr>
          <p:cNvPr id="70" name="Freihandform 26">
            <a:extLst>
              <a:ext uri="{FF2B5EF4-FFF2-40B4-BE49-F238E27FC236}">
                <a16:creationId xmlns:a16="http://schemas.microsoft.com/office/drawing/2014/main" id="{8AA7DED3-D3B8-489E-AF50-CCD2809D5B58}"/>
              </a:ext>
            </a:extLst>
          </p:cNvPr>
          <p:cNvSpPr/>
          <p:nvPr/>
        </p:nvSpPr>
        <p:spPr>
          <a:xfrm>
            <a:off x="627478" y="2536147"/>
            <a:ext cx="459982" cy="503377"/>
          </a:xfrm>
          <a:custGeom>
            <a:avLst/>
            <a:gdLst>
              <a:gd name="connsiteX0" fmla="*/ 532563 w 1065125"/>
              <a:gd name="connsiteY0" fmla="*/ 70938 h 1165609"/>
              <a:gd name="connsiteX1" fmla="*/ 402533 w 1065125"/>
              <a:gd name="connsiteY1" fmla="*/ 200968 h 1165609"/>
              <a:gd name="connsiteX2" fmla="*/ 532563 w 1065125"/>
              <a:gd name="connsiteY2" fmla="*/ 330998 h 1165609"/>
              <a:gd name="connsiteX3" fmla="*/ 662593 w 1065125"/>
              <a:gd name="connsiteY3" fmla="*/ 200968 h 1165609"/>
              <a:gd name="connsiteX4" fmla="*/ 532563 w 1065125"/>
              <a:gd name="connsiteY4" fmla="*/ 70938 h 1165609"/>
              <a:gd name="connsiteX5" fmla="*/ 532562 w 1065125"/>
              <a:gd name="connsiteY5" fmla="*/ 0 h 1165609"/>
              <a:gd name="connsiteX6" fmla="*/ 733529 w 1065125"/>
              <a:gd name="connsiteY6" fmla="*/ 200967 h 1165609"/>
              <a:gd name="connsiteX7" fmla="*/ 674668 w 1065125"/>
              <a:gd name="connsiteY7" fmla="*/ 343072 h 1165609"/>
              <a:gd name="connsiteX8" fmla="*/ 617170 w 1065125"/>
              <a:gd name="connsiteY8" fmla="*/ 381838 h 1165609"/>
              <a:gd name="connsiteX9" fmla="*/ 979686 w 1065125"/>
              <a:gd name="connsiteY9" fmla="*/ 381838 h 1165609"/>
              <a:gd name="connsiteX10" fmla="*/ 1065125 w 1065125"/>
              <a:gd name="connsiteY10" fmla="*/ 1165609 h 1165609"/>
              <a:gd name="connsiteX11" fmla="*/ 0 w 1065125"/>
              <a:gd name="connsiteY11" fmla="*/ 1165609 h 1165609"/>
              <a:gd name="connsiteX12" fmla="*/ 85439 w 1065125"/>
              <a:gd name="connsiteY12" fmla="*/ 381838 h 1165609"/>
              <a:gd name="connsiteX13" fmla="*/ 447954 w 1065125"/>
              <a:gd name="connsiteY13" fmla="*/ 381838 h 1165609"/>
              <a:gd name="connsiteX14" fmla="*/ 390457 w 1065125"/>
              <a:gd name="connsiteY14" fmla="*/ 343072 h 1165609"/>
              <a:gd name="connsiteX15" fmla="*/ 331595 w 1065125"/>
              <a:gd name="connsiteY15" fmla="*/ 200967 h 1165609"/>
              <a:gd name="connsiteX16" fmla="*/ 532562 w 1065125"/>
              <a:gd name="connsiteY16" fmla="*/ 0 h 116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125" h="1165609">
                <a:moveTo>
                  <a:pt x="532563" y="70938"/>
                </a:moveTo>
                <a:cubicBezTo>
                  <a:pt x="460749" y="70938"/>
                  <a:pt x="402533" y="129154"/>
                  <a:pt x="402533" y="200968"/>
                </a:cubicBezTo>
                <a:cubicBezTo>
                  <a:pt x="402533" y="272781"/>
                  <a:pt x="460749" y="330998"/>
                  <a:pt x="532563" y="330998"/>
                </a:cubicBezTo>
                <a:cubicBezTo>
                  <a:pt x="604376" y="330998"/>
                  <a:pt x="662593" y="272781"/>
                  <a:pt x="662593" y="200968"/>
                </a:cubicBezTo>
                <a:cubicBezTo>
                  <a:pt x="662593" y="129154"/>
                  <a:pt x="604376" y="70938"/>
                  <a:pt x="532563" y="70938"/>
                </a:cubicBezTo>
                <a:close/>
                <a:moveTo>
                  <a:pt x="532562" y="0"/>
                </a:moveTo>
                <a:cubicBezTo>
                  <a:pt x="643554" y="0"/>
                  <a:pt x="733529" y="89976"/>
                  <a:pt x="733529" y="200967"/>
                </a:cubicBezTo>
                <a:cubicBezTo>
                  <a:pt x="733529" y="256463"/>
                  <a:pt x="711035" y="306704"/>
                  <a:pt x="674668" y="343072"/>
                </a:cubicBezTo>
                <a:lnTo>
                  <a:pt x="617170" y="381838"/>
                </a:lnTo>
                <a:lnTo>
                  <a:pt x="979686" y="381838"/>
                </a:lnTo>
                <a:lnTo>
                  <a:pt x="1065125" y="1165609"/>
                </a:lnTo>
                <a:lnTo>
                  <a:pt x="0" y="1165609"/>
                </a:lnTo>
                <a:lnTo>
                  <a:pt x="85439" y="381838"/>
                </a:lnTo>
                <a:lnTo>
                  <a:pt x="447954" y="381838"/>
                </a:lnTo>
                <a:lnTo>
                  <a:pt x="390457" y="343072"/>
                </a:lnTo>
                <a:cubicBezTo>
                  <a:pt x="354089" y="306704"/>
                  <a:pt x="331595" y="256463"/>
                  <a:pt x="331595" y="200967"/>
                </a:cubicBezTo>
                <a:cubicBezTo>
                  <a:pt x="331595" y="89976"/>
                  <a:pt x="421571" y="0"/>
                  <a:pt x="532562" y="0"/>
                </a:cubicBezTo>
                <a:close/>
              </a:path>
            </a:pathLst>
          </a:cu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71" name="Textfeld 70">
            <a:extLst>
              <a:ext uri="{FF2B5EF4-FFF2-40B4-BE49-F238E27FC236}">
                <a16:creationId xmlns:a16="http://schemas.microsoft.com/office/drawing/2014/main" id="{DE463562-68B4-426D-A0ED-63B987A25125}"/>
              </a:ext>
            </a:extLst>
          </p:cNvPr>
          <p:cNvSpPr txBox="1"/>
          <p:nvPr/>
        </p:nvSpPr>
        <p:spPr>
          <a:xfrm>
            <a:off x="582040" y="2692290"/>
            <a:ext cx="527805" cy="369332"/>
          </a:xfrm>
          <a:prstGeom prst="rect">
            <a:avLst/>
          </a:prstGeom>
          <a:noFill/>
        </p:spPr>
        <p:txBody>
          <a:bodyPr wrap="square" rtlCol="0">
            <a:spAutoFit/>
          </a:bodyPr>
          <a:lstStyle/>
          <a:p>
            <a:pPr algn="ctr"/>
            <a:r>
              <a:rPr lang="en-US">
                <a:solidFill>
                  <a:schemeClr val="bg1"/>
                </a:solidFill>
              </a:rPr>
              <a:t>20</a:t>
            </a:r>
          </a:p>
        </p:txBody>
      </p:sp>
      <p:grpSp>
        <p:nvGrpSpPr>
          <p:cNvPr id="72" name="Gruppieren 71">
            <a:extLst>
              <a:ext uri="{FF2B5EF4-FFF2-40B4-BE49-F238E27FC236}">
                <a16:creationId xmlns:a16="http://schemas.microsoft.com/office/drawing/2014/main" id="{14581E27-7672-4554-BD05-2E782265D549}"/>
              </a:ext>
            </a:extLst>
          </p:cNvPr>
          <p:cNvGrpSpPr/>
          <p:nvPr/>
        </p:nvGrpSpPr>
        <p:grpSpPr>
          <a:xfrm rot="60000">
            <a:off x="523506" y="1562790"/>
            <a:ext cx="663859" cy="664497"/>
            <a:chOff x="7282831" y="-853159"/>
            <a:chExt cx="1703509" cy="1705148"/>
          </a:xfrm>
        </p:grpSpPr>
        <p:sp>
          <p:nvSpPr>
            <p:cNvPr id="104" name="Ellipse 103">
              <a:extLst>
                <a:ext uri="{FF2B5EF4-FFF2-40B4-BE49-F238E27FC236}">
                  <a16:creationId xmlns:a16="http://schemas.microsoft.com/office/drawing/2014/main" id="{880AD043-237C-4797-A383-4E78E11D72BF}"/>
                </a:ext>
              </a:extLst>
            </p:cNvPr>
            <p:cNvSpPr/>
            <p:nvPr/>
          </p:nvSpPr>
          <p:spPr>
            <a:xfrm>
              <a:off x="7683548" y="-450805"/>
              <a:ext cx="901607" cy="901610"/>
            </a:xfrm>
            <a:prstGeom prst="ellipse">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buFont typeface="Wingdings" panose="05000000000000000000" pitchFamily="2" charset="2"/>
                <a:buNone/>
              </a:pPr>
              <a:endParaRPr lang="en-US" sz="2200">
                <a:solidFill>
                  <a:schemeClr val="bg1"/>
                </a:solidFill>
                <a:latin typeface="Arial" pitchFamily="34" charset="0"/>
                <a:cs typeface="Arial" pitchFamily="34" charset="0"/>
              </a:endParaRPr>
            </a:p>
          </p:txBody>
        </p:sp>
        <p:cxnSp>
          <p:nvCxnSpPr>
            <p:cNvPr id="105" name="Gerade Verbindung mit Pfeil 104">
              <a:extLst>
                <a:ext uri="{FF2B5EF4-FFF2-40B4-BE49-F238E27FC236}">
                  <a16:creationId xmlns:a16="http://schemas.microsoft.com/office/drawing/2014/main" id="{CEA334E8-266A-4A31-865E-99790E29C3A8}"/>
                </a:ext>
              </a:extLst>
            </p:cNvPr>
            <p:cNvCxnSpPr>
              <a:stCxn id="104" idx="0"/>
            </p:cNvCxnSpPr>
            <p:nvPr/>
          </p:nvCxnSpPr>
          <p:spPr>
            <a:xfrm rot="21540000" flipV="1">
              <a:off x="8130842" y="-853159"/>
              <a:ext cx="7021" cy="402324"/>
            </a:xfrm>
            <a:prstGeom prst="straightConnector1">
              <a:avLst/>
            </a:prstGeom>
            <a:noFill/>
            <a:ln w="12700">
              <a:solidFill>
                <a:schemeClr val="bg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6" name="Gerade Verbindung mit Pfeil 105">
              <a:extLst>
                <a:ext uri="{FF2B5EF4-FFF2-40B4-BE49-F238E27FC236}">
                  <a16:creationId xmlns:a16="http://schemas.microsoft.com/office/drawing/2014/main" id="{ABB848D6-09C6-43F3-85F7-C02E8348C07C}"/>
                </a:ext>
              </a:extLst>
            </p:cNvPr>
            <p:cNvCxnSpPr>
              <a:stCxn id="104" idx="4"/>
            </p:cNvCxnSpPr>
            <p:nvPr/>
          </p:nvCxnSpPr>
          <p:spPr>
            <a:xfrm rot="21540000" flipH="1">
              <a:off x="8130859" y="450835"/>
              <a:ext cx="6995" cy="401154"/>
            </a:xfrm>
            <a:prstGeom prst="straightConnector1">
              <a:avLst/>
            </a:prstGeom>
            <a:noFill/>
            <a:ln w="12700">
              <a:solidFill>
                <a:schemeClr val="bg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7" name="Gerade Verbindung mit Pfeil 106">
              <a:extLst>
                <a:ext uri="{FF2B5EF4-FFF2-40B4-BE49-F238E27FC236}">
                  <a16:creationId xmlns:a16="http://schemas.microsoft.com/office/drawing/2014/main" id="{B53B40AE-B9AB-4BC6-ACC5-32D3B6E4D0BA}"/>
                </a:ext>
              </a:extLst>
            </p:cNvPr>
            <p:cNvCxnSpPr>
              <a:stCxn id="104" idx="6"/>
            </p:cNvCxnSpPr>
            <p:nvPr/>
          </p:nvCxnSpPr>
          <p:spPr>
            <a:xfrm rot="21540000">
              <a:off x="8585186" y="-3501"/>
              <a:ext cx="401154" cy="7000"/>
            </a:xfrm>
            <a:prstGeom prst="straightConnector1">
              <a:avLst/>
            </a:prstGeom>
            <a:noFill/>
            <a:ln w="12700">
              <a:solidFill>
                <a:schemeClr val="bg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8" name="Gerade Verbindung mit Pfeil 107">
              <a:extLst>
                <a:ext uri="{FF2B5EF4-FFF2-40B4-BE49-F238E27FC236}">
                  <a16:creationId xmlns:a16="http://schemas.microsoft.com/office/drawing/2014/main" id="{1AD600C8-9210-4E99-929D-558146A88120}"/>
                </a:ext>
              </a:extLst>
            </p:cNvPr>
            <p:cNvCxnSpPr>
              <a:stCxn id="104" idx="2"/>
            </p:cNvCxnSpPr>
            <p:nvPr/>
          </p:nvCxnSpPr>
          <p:spPr>
            <a:xfrm rot="21540000" flipH="1" flipV="1">
              <a:off x="7282831" y="-3495"/>
              <a:ext cx="400687" cy="6993"/>
            </a:xfrm>
            <a:prstGeom prst="straightConnector1">
              <a:avLst/>
            </a:prstGeom>
            <a:noFill/>
            <a:ln w="12700">
              <a:solidFill>
                <a:schemeClr val="bg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74" name="Rechteck 73">
            <a:extLst>
              <a:ext uri="{FF2B5EF4-FFF2-40B4-BE49-F238E27FC236}">
                <a16:creationId xmlns:a16="http://schemas.microsoft.com/office/drawing/2014/main" id="{4B1812FA-A146-4C1E-B2A0-6B9E180F95FA}"/>
              </a:ext>
            </a:extLst>
          </p:cNvPr>
          <p:cNvSpPr/>
          <p:nvPr/>
        </p:nvSpPr>
        <p:spPr>
          <a:xfrm>
            <a:off x="442947" y="1463268"/>
            <a:ext cx="3320745" cy="863253"/>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8000" rIns="36000" rtlCol="0" anchor="t"/>
          <a:lstStyle/>
          <a:p>
            <a:r>
              <a:rPr lang="en-US" sz="1600"/>
              <a:t>speed up to</a:t>
            </a:r>
            <a:r>
              <a:rPr lang="en-US" sz="1600">
                <a:solidFill>
                  <a:schemeClr val="bg1"/>
                </a:solidFill>
                <a:latin typeface="Arial"/>
                <a:cs typeface="Arial"/>
              </a:rPr>
              <a:t> 4 m/s – a</a:t>
            </a:r>
            <a:r>
              <a:rPr lang="en-US" sz="1600"/>
              <a:t>cceleration</a:t>
            </a:r>
            <a:r>
              <a:rPr lang="en-US" sz="1600">
                <a:solidFill>
                  <a:schemeClr val="bg1"/>
                </a:solidFill>
                <a:latin typeface="Arial"/>
                <a:cs typeface="Arial"/>
              </a:rPr>
              <a:t> up to </a:t>
            </a:r>
            <a:br>
              <a:rPr lang="en-US" sz="1600">
                <a:solidFill>
                  <a:schemeClr val="bg1"/>
                </a:solidFill>
                <a:latin typeface="Arial"/>
                <a:cs typeface="Arial"/>
              </a:rPr>
            </a:br>
            <a:r>
              <a:rPr lang="en-US" sz="1600">
                <a:solidFill>
                  <a:schemeClr val="bg1"/>
                </a:solidFill>
                <a:latin typeface="Arial"/>
                <a:cs typeface="Arial"/>
              </a:rPr>
              <a:t>10 m/s²</a:t>
            </a:r>
            <a:endParaRPr lang="en-US" sz="1600">
              <a:solidFill>
                <a:schemeClr val="bg1"/>
              </a:solidFill>
              <a:latin typeface="Arial" pitchFamily="34" charset="0"/>
              <a:cs typeface="Arial" pitchFamily="34" charset="0"/>
            </a:endParaRPr>
          </a:p>
        </p:txBody>
      </p:sp>
      <p:grpSp>
        <p:nvGrpSpPr>
          <p:cNvPr id="2" name="Gruppieren 1">
            <a:extLst>
              <a:ext uri="{FF2B5EF4-FFF2-40B4-BE49-F238E27FC236}">
                <a16:creationId xmlns:a16="http://schemas.microsoft.com/office/drawing/2014/main" id="{7F16F5BD-2133-408A-BE74-2C7110DB55D5}"/>
              </a:ext>
            </a:extLst>
          </p:cNvPr>
          <p:cNvGrpSpPr/>
          <p:nvPr/>
        </p:nvGrpSpPr>
        <p:grpSpPr>
          <a:xfrm>
            <a:off x="570058" y="1749064"/>
            <a:ext cx="561503" cy="288000"/>
            <a:chOff x="570058" y="1749064"/>
            <a:chExt cx="561503" cy="288000"/>
          </a:xfrm>
        </p:grpSpPr>
        <p:sp>
          <p:nvSpPr>
            <p:cNvPr id="98" name="Pfeil: Chevron 97">
              <a:extLst>
                <a:ext uri="{FF2B5EF4-FFF2-40B4-BE49-F238E27FC236}">
                  <a16:creationId xmlns:a16="http://schemas.microsoft.com/office/drawing/2014/main" id="{A34B3682-2A97-4541-8A54-D3D29F95BD95}"/>
                </a:ext>
              </a:extLst>
            </p:cNvPr>
            <p:cNvSpPr>
              <a:spLocks noChangeAspect="1"/>
            </p:cNvSpPr>
            <p:nvPr/>
          </p:nvSpPr>
          <p:spPr>
            <a:xfrm>
              <a:off x="570058" y="1749064"/>
              <a:ext cx="248567" cy="288000"/>
            </a:xfrm>
            <a:prstGeom prst="chevron">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99" name="Pfeil: Chevron 98">
              <a:extLst>
                <a:ext uri="{FF2B5EF4-FFF2-40B4-BE49-F238E27FC236}">
                  <a16:creationId xmlns:a16="http://schemas.microsoft.com/office/drawing/2014/main" id="{E0B2068D-FD0D-401C-88DA-7390DB75D226}"/>
                </a:ext>
              </a:extLst>
            </p:cNvPr>
            <p:cNvSpPr>
              <a:spLocks noChangeAspect="1"/>
            </p:cNvSpPr>
            <p:nvPr/>
          </p:nvSpPr>
          <p:spPr>
            <a:xfrm>
              <a:off x="726526" y="1749064"/>
              <a:ext cx="248567" cy="288000"/>
            </a:xfrm>
            <a:prstGeom prst="chevron">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100" name="Pfeil: Chevron 99">
              <a:extLst>
                <a:ext uri="{FF2B5EF4-FFF2-40B4-BE49-F238E27FC236}">
                  <a16:creationId xmlns:a16="http://schemas.microsoft.com/office/drawing/2014/main" id="{CD1946CD-4AB7-4D42-8DA7-0B9F1357B597}"/>
                </a:ext>
              </a:extLst>
            </p:cNvPr>
            <p:cNvSpPr>
              <a:spLocks noChangeAspect="1"/>
            </p:cNvSpPr>
            <p:nvPr/>
          </p:nvSpPr>
          <p:spPr>
            <a:xfrm>
              <a:off x="882994" y="1749064"/>
              <a:ext cx="248567" cy="288000"/>
            </a:xfrm>
            <a:prstGeom prst="chevron">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grpSp>
      <p:sp>
        <p:nvSpPr>
          <p:cNvPr id="90" name="Rechteck 89">
            <a:extLst>
              <a:ext uri="{FF2B5EF4-FFF2-40B4-BE49-F238E27FC236}">
                <a16:creationId xmlns:a16="http://schemas.microsoft.com/office/drawing/2014/main" id="{3B1438F3-726D-4C0A-AFBD-21ABA822B567}"/>
              </a:ext>
            </a:extLst>
          </p:cNvPr>
          <p:cNvSpPr/>
          <p:nvPr/>
        </p:nvSpPr>
        <p:spPr>
          <a:xfrm>
            <a:off x="442947" y="3322067"/>
            <a:ext cx="3320745" cy="863253"/>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8000" rIns="90000" rtlCol="0" anchor="t"/>
          <a:lstStyle/>
          <a:p>
            <a:r>
              <a:rPr lang="en-US" sz="1600">
                <a:solidFill>
                  <a:schemeClr val="bg1"/>
                </a:solidFill>
                <a:latin typeface="Arial"/>
                <a:cs typeface="Arial"/>
              </a:rPr>
              <a:t>repeat accuracy</a:t>
            </a:r>
          </a:p>
          <a:p>
            <a:r>
              <a:rPr lang="en-US" sz="1600">
                <a:solidFill>
                  <a:schemeClr val="bg1"/>
                </a:solidFill>
                <a:latin typeface="Arial"/>
                <a:cs typeface="Arial"/>
              </a:rPr>
              <a:t>down to (±) 10 µm</a:t>
            </a:r>
            <a:endParaRPr lang="en-US" sz="1600">
              <a:solidFill>
                <a:schemeClr val="bg1"/>
              </a:solidFill>
              <a:latin typeface="Arial" pitchFamily="34" charset="0"/>
              <a:cs typeface="Arial" pitchFamily="34" charset="0"/>
            </a:endParaRPr>
          </a:p>
        </p:txBody>
      </p:sp>
      <p:grpSp>
        <p:nvGrpSpPr>
          <p:cNvPr id="91" name="Gruppieren 90">
            <a:extLst>
              <a:ext uri="{FF2B5EF4-FFF2-40B4-BE49-F238E27FC236}">
                <a16:creationId xmlns:a16="http://schemas.microsoft.com/office/drawing/2014/main" id="{33042E20-9E99-4F0B-8F1A-536CC217319D}"/>
              </a:ext>
            </a:extLst>
          </p:cNvPr>
          <p:cNvGrpSpPr/>
          <p:nvPr/>
        </p:nvGrpSpPr>
        <p:grpSpPr>
          <a:xfrm>
            <a:off x="552407" y="3447693"/>
            <a:ext cx="612000" cy="612000"/>
            <a:chOff x="7423122" y="3581861"/>
            <a:chExt cx="612000" cy="612000"/>
          </a:xfrm>
        </p:grpSpPr>
        <p:sp>
          <p:nvSpPr>
            <p:cNvPr id="92" name="Ellipse 91">
              <a:extLst>
                <a:ext uri="{FF2B5EF4-FFF2-40B4-BE49-F238E27FC236}">
                  <a16:creationId xmlns:a16="http://schemas.microsoft.com/office/drawing/2014/main" id="{012DC280-8593-4D2F-A1C1-0D5C19E8B010}"/>
                </a:ext>
              </a:extLst>
            </p:cNvPr>
            <p:cNvSpPr>
              <a:spLocks noChangeAspect="1"/>
            </p:cNvSpPr>
            <p:nvPr/>
          </p:nvSpPr>
          <p:spPr>
            <a:xfrm>
              <a:off x="7423122" y="3581861"/>
              <a:ext cx="612000" cy="612000"/>
            </a:xfrm>
            <a:prstGeom prst="ellipse">
              <a:avLst/>
            </a:prstGeom>
            <a:noFill/>
            <a:ln w="254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t"/>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93" name="Ellipse 92">
              <a:extLst>
                <a:ext uri="{FF2B5EF4-FFF2-40B4-BE49-F238E27FC236}">
                  <a16:creationId xmlns:a16="http://schemas.microsoft.com/office/drawing/2014/main" id="{1E01604C-1330-466E-BB22-39B2E9F03A6B}"/>
                </a:ext>
              </a:extLst>
            </p:cNvPr>
            <p:cNvSpPr>
              <a:spLocks noChangeAspect="1"/>
            </p:cNvSpPr>
            <p:nvPr/>
          </p:nvSpPr>
          <p:spPr>
            <a:xfrm>
              <a:off x="7481183" y="3635861"/>
              <a:ext cx="504000" cy="504000"/>
            </a:xfrm>
            <a:prstGeom prst="ellipse">
              <a:avLst/>
            </a:prstGeom>
            <a:noFill/>
            <a:ln w="254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t"/>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94" name="Ellipse 93">
              <a:extLst>
                <a:ext uri="{FF2B5EF4-FFF2-40B4-BE49-F238E27FC236}">
                  <a16:creationId xmlns:a16="http://schemas.microsoft.com/office/drawing/2014/main" id="{52255D73-CCA3-4CDD-84EC-ED4A64E8540D}"/>
                </a:ext>
              </a:extLst>
            </p:cNvPr>
            <p:cNvSpPr>
              <a:spLocks noChangeAspect="1"/>
            </p:cNvSpPr>
            <p:nvPr/>
          </p:nvSpPr>
          <p:spPr>
            <a:xfrm>
              <a:off x="7536160" y="3689861"/>
              <a:ext cx="396000" cy="396000"/>
            </a:xfrm>
            <a:prstGeom prst="ellipse">
              <a:avLst/>
            </a:prstGeom>
            <a:noFill/>
            <a:ln w="254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t"/>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95" name="Ellipse 94">
              <a:extLst>
                <a:ext uri="{FF2B5EF4-FFF2-40B4-BE49-F238E27FC236}">
                  <a16:creationId xmlns:a16="http://schemas.microsoft.com/office/drawing/2014/main" id="{C451C66A-6949-4069-8FF9-7BE0F0ABA6FA}"/>
                </a:ext>
              </a:extLst>
            </p:cNvPr>
            <p:cNvSpPr>
              <a:spLocks noChangeAspect="1"/>
            </p:cNvSpPr>
            <p:nvPr/>
          </p:nvSpPr>
          <p:spPr>
            <a:xfrm>
              <a:off x="7585513" y="3743861"/>
              <a:ext cx="288000" cy="288000"/>
            </a:xfrm>
            <a:prstGeom prst="ellipse">
              <a:avLst/>
            </a:prstGeom>
            <a:noFill/>
            <a:ln w="254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t"/>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96" name="Ellipse 95">
              <a:extLst>
                <a:ext uri="{FF2B5EF4-FFF2-40B4-BE49-F238E27FC236}">
                  <a16:creationId xmlns:a16="http://schemas.microsoft.com/office/drawing/2014/main" id="{E39132AE-317E-450D-801A-C6A47BB34A07}"/>
                </a:ext>
              </a:extLst>
            </p:cNvPr>
            <p:cNvSpPr>
              <a:spLocks noChangeAspect="1"/>
            </p:cNvSpPr>
            <p:nvPr/>
          </p:nvSpPr>
          <p:spPr>
            <a:xfrm>
              <a:off x="7639122" y="3797861"/>
              <a:ext cx="180000" cy="180000"/>
            </a:xfrm>
            <a:prstGeom prst="ellipse">
              <a:avLst/>
            </a:prstGeom>
            <a:noFill/>
            <a:ln w="254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t"/>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97" name="Ellipse 96">
              <a:extLst>
                <a:ext uri="{FF2B5EF4-FFF2-40B4-BE49-F238E27FC236}">
                  <a16:creationId xmlns:a16="http://schemas.microsoft.com/office/drawing/2014/main" id="{DABCB217-3B5A-4F03-91FF-DB10691595ED}"/>
                </a:ext>
              </a:extLst>
            </p:cNvPr>
            <p:cNvSpPr>
              <a:spLocks noChangeAspect="1"/>
            </p:cNvSpPr>
            <p:nvPr/>
          </p:nvSpPr>
          <p:spPr>
            <a:xfrm>
              <a:off x="7693122" y="3851861"/>
              <a:ext cx="72000" cy="72000"/>
            </a:xfrm>
            <a:prstGeom prst="ellipse">
              <a:avLst/>
            </a:prstGeom>
            <a:solidFill>
              <a:schemeClr val="bg1"/>
            </a:solidFill>
            <a:ln w="254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t"/>
            <a:lstStyle/>
            <a:p>
              <a:pPr marL="0" indent="0" algn="ctr">
                <a:buFont typeface="Wingdings" panose="05000000000000000000" pitchFamily="2" charset="2"/>
                <a:buNone/>
              </a:pPr>
              <a:endParaRPr lang="en-US" sz="2200">
                <a:solidFill>
                  <a:schemeClr val="bg1"/>
                </a:solidFill>
                <a:latin typeface="Arial" pitchFamily="34" charset="0"/>
                <a:cs typeface="Arial" pitchFamily="34" charset="0"/>
              </a:endParaRPr>
            </a:p>
          </p:txBody>
        </p:sp>
      </p:grpSp>
      <p:sp>
        <p:nvSpPr>
          <p:cNvPr id="77" name="Rechteck 76">
            <a:extLst>
              <a:ext uri="{FF2B5EF4-FFF2-40B4-BE49-F238E27FC236}">
                <a16:creationId xmlns:a16="http://schemas.microsoft.com/office/drawing/2014/main" id="{2BEAF5B9-1F3C-4474-AE6A-9048A8271FC4}"/>
              </a:ext>
            </a:extLst>
          </p:cNvPr>
          <p:cNvSpPr/>
          <p:nvPr/>
        </p:nvSpPr>
        <p:spPr>
          <a:xfrm>
            <a:off x="442945" y="4258067"/>
            <a:ext cx="3320745" cy="863253"/>
          </a:xfrm>
          <a:prstGeom prst="rect">
            <a:avLst/>
          </a:prstGeom>
          <a:gradFill>
            <a:gsLst>
              <a:gs pos="0">
                <a:srgbClr val="EF0000"/>
              </a:gs>
              <a:gs pos="100000">
                <a:srgbClr val="C00000"/>
              </a:gs>
            </a:gsLst>
            <a:lin ang="3600000" scaled="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8000" rIns="90000" rtlCol="0" anchor="t"/>
          <a:lstStyle/>
          <a:p>
            <a:r>
              <a:rPr lang="en-US" sz="1600">
                <a:solidFill>
                  <a:schemeClr val="bg1"/>
                </a:solidFill>
                <a:latin typeface="Arial"/>
                <a:cs typeface="Arial"/>
              </a:rPr>
              <a:t>center-to-center distance</a:t>
            </a:r>
          </a:p>
          <a:p>
            <a:r>
              <a:rPr lang="en-US" sz="1600">
                <a:solidFill>
                  <a:schemeClr val="bg1"/>
                </a:solidFill>
                <a:latin typeface="Arial"/>
                <a:cs typeface="Arial"/>
              </a:rPr>
              <a:t>of 50 mm possible</a:t>
            </a:r>
            <a:endParaRPr lang="en-US" sz="1600">
              <a:solidFill>
                <a:schemeClr val="bg1"/>
              </a:solidFill>
              <a:latin typeface="Arial" pitchFamily="34" charset="0"/>
              <a:cs typeface="Arial" pitchFamily="34" charset="0"/>
            </a:endParaRPr>
          </a:p>
        </p:txBody>
      </p:sp>
      <p:grpSp>
        <p:nvGrpSpPr>
          <p:cNvPr id="78" name="Gruppieren 77">
            <a:extLst>
              <a:ext uri="{FF2B5EF4-FFF2-40B4-BE49-F238E27FC236}">
                <a16:creationId xmlns:a16="http://schemas.microsoft.com/office/drawing/2014/main" id="{28315F00-1385-43A8-9A44-5887648D8975}"/>
              </a:ext>
            </a:extLst>
          </p:cNvPr>
          <p:cNvGrpSpPr/>
          <p:nvPr/>
        </p:nvGrpSpPr>
        <p:grpSpPr>
          <a:xfrm rot="5400000">
            <a:off x="719705" y="4360439"/>
            <a:ext cx="288000" cy="601404"/>
            <a:chOff x="5400000" y="5400000"/>
            <a:chExt cx="288000" cy="601404"/>
          </a:xfrm>
        </p:grpSpPr>
        <p:cxnSp>
          <p:nvCxnSpPr>
            <p:cNvPr id="87" name="Gerade Verbindung mit Pfeil 86">
              <a:extLst>
                <a:ext uri="{FF2B5EF4-FFF2-40B4-BE49-F238E27FC236}">
                  <a16:creationId xmlns:a16="http://schemas.microsoft.com/office/drawing/2014/main" id="{0C1F3430-0F2D-4663-9F7C-9BC7868634CF}"/>
                </a:ext>
              </a:extLst>
            </p:cNvPr>
            <p:cNvCxnSpPr>
              <a:cxnSpLocks noChangeAspect="1"/>
            </p:cNvCxnSpPr>
            <p:nvPr/>
          </p:nvCxnSpPr>
          <p:spPr>
            <a:xfrm flipV="1">
              <a:off x="5544000" y="5544000"/>
              <a:ext cx="0" cy="324000"/>
            </a:xfrm>
            <a:prstGeom prst="straightConnector1">
              <a:avLst/>
            </a:prstGeom>
            <a:noFill/>
            <a:ln w="12700">
              <a:solidFill>
                <a:schemeClr val="bg1"/>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8" name="Rechteck 87">
              <a:extLst>
                <a:ext uri="{FF2B5EF4-FFF2-40B4-BE49-F238E27FC236}">
                  <a16:creationId xmlns:a16="http://schemas.microsoft.com/office/drawing/2014/main" id="{CFBFB59B-D1D6-431C-A467-75583893027D}"/>
                </a:ext>
              </a:extLst>
            </p:cNvPr>
            <p:cNvSpPr>
              <a:spLocks noChangeAspect="1"/>
            </p:cNvSpPr>
            <p:nvPr/>
          </p:nvSpPr>
          <p:spPr>
            <a:xfrm>
              <a:off x="5400000" y="5400000"/>
              <a:ext cx="288000" cy="288000"/>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buFont typeface="Wingdings" panose="05000000000000000000" pitchFamily="2" charset="2"/>
                <a:buNone/>
              </a:pPr>
              <a:endParaRPr lang="en-US" sz="2200">
                <a:solidFill>
                  <a:schemeClr val="bg1"/>
                </a:solidFill>
                <a:latin typeface="Arial" pitchFamily="34" charset="0"/>
                <a:cs typeface="Arial" pitchFamily="34" charset="0"/>
              </a:endParaRPr>
            </a:p>
          </p:txBody>
        </p:sp>
        <p:sp>
          <p:nvSpPr>
            <p:cNvPr id="89" name="Rechteck 88">
              <a:extLst>
                <a:ext uri="{FF2B5EF4-FFF2-40B4-BE49-F238E27FC236}">
                  <a16:creationId xmlns:a16="http://schemas.microsoft.com/office/drawing/2014/main" id="{A0D846D1-5C4D-4CD9-8377-842EB323F118}"/>
                </a:ext>
              </a:extLst>
            </p:cNvPr>
            <p:cNvSpPr>
              <a:spLocks noChangeAspect="1"/>
            </p:cNvSpPr>
            <p:nvPr/>
          </p:nvSpPr>
          <p:spPr>
            <a:xfrm>
              <a:off x="5400000" y="5713404"/>
              <a:ext cx="288000" cy="288000"/>
            </a:xfrm>
            <a:prstGeom prst="rect">
              <a:avLst/>
            </a:prstGeom>
            <a:noFill/>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buFont typeface="Wingdings" panose="05000000000000000000" pitchFamily="2" charset="2"/>
                <a:buNone/>
              </a:pPr>
              <a:endParaRPr lang="en-US" sz="2200">
                <a:solidFill>
                  <a:schemeClr val="bg1"/>
                </a:solidFill>
                <a:latin typeface="Arial" pitchFamily="34" charset="0"/>
                <a:cs typeface="Arial" pitchFamily="34" charset="0"/>
              </a:endParaRPr>
            </a:p>
          </p:txBody>
        </p:sp>
      </p:grpSp>
      <p:sp>
        <p:nvSpPr>
          <p:cNvPr id="65" name="Rechteck 64">
            <a:extLst>
              <a:ext uri="{FF2B5EF4-FFF2-40B4-BE49-F238E27FC236}">
                <a16:creationId xmlns:a16="http://schemas.microsoft.com/office/drawing/2014/main" id="{3DDF755E-4A7C-4991-86AB-A0590606C470}"/>
              </a:ext>
            </a:extLst>
          </p:cNvPr>
          <p:cNvSpPr/>
          <p:nvPr/>
        </p:nvSpPr>
        <p:spPr>
          <a:xfrm>
            <a:off x="6600056" y="3645024"/>
            <a:ext cx="144016" cy="144016"/>
          </a:xfrm>
          <a:prstGeom prst="rect">
            <a:avLst/>
          </a:prstGeom>
          <a:gradFill>
            <a:gsLst>
              <a:gs pos="0">
                <a:srgbClr val="EF0000"/>
              </a:gs>
              <a:gs pos="100000">
                <a:srgbClr val="C00000"/>
              </a:gs>
            </a:gsLst>
            <a:lin ang="3600000" scaled="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endParaRPr lang="en-US" sz="2200">
              <a:solidFill>
                <a:schemeClr val="bg1"/>
              </a:solidFill>
              <a:latin typeface="Arial" pitchFamily="34" charset="0"/>
              <a:cs typeface="Arial" pitchFamily="34" charset="0"/>
            </a:endParaRPr>
          </a:p>
        </p:txBody>
      </p:sp>
      <p:grpSp>
        <p:nvGrpSpPr>
          <p:cNvPr id="38" name="Gruppieren 37">
            <a:extLst>
              <a:ext uri="{FF2B5EF4-FFF2-40B4-BE49-F238E27FC236}">
                <a16:creationId xmlns:a16="http://schemas.microsoft.com/office/drawing/2014/main" id="{5FA65A4B-5858-48A5-A608-0CC0B42A52BC}"/>
              </a:ext>
            </a:extLst>
          </p:cNvPr>
          <p:cNvGrpSpPr>
            <a:grpSpLocks noChangeAspect="1"/>
          </p:cNvGrpSpPr>
          <p:nvPr/>
        </p:nvGrpSpPr>
        <p:grpSpPr>
          <a:xfrm>
            <a:off x="633224" y="5316878"/>
            <a:ext cx="394686" cy="400110"/>
            <a:chOff x="677182" y="5384652"/>
            <a:chExt cx="352397" cy="357241"/>
          </a:xfrm>
        </p:grpSpPr>
        <p:sp>
          <p:nvSpPr>
            <p:cNvPr id="40" name="Ellipse 39">
              <a:extLst>
                <a:ext uri="{FF2B5EF4-FFF2-40B4-BE49-F238E27FC236}">
                  <a16:creationId xmlns:a16="http://schemas.microsoft.com/office/drawing/2014/main" id="{8236B9E6-6A05-440A-9109-7E70360AF75D}"/>
                </a:ext>
              </a:extLst>
            </p:cNvPr>
            <p:cNvSpPr/>
            <p:nvPr/>
          </p:nvSpPr>
          <p:spPr>
            <a:xfrm>
              <a:off x="677182" y="5386631"/>
              <a:ext cx="352397" cy="352397"/>
            </a:xfrm>
            <a:prstGeom prst="ellipse">
              <a:avLst/>
            </a:prstGeom>
            <a:no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de-DE" sz="1800" kern="1200" baseline="0">
                <a:solidFill>
                  <a:schemeClr val="tx1"/>
                </a:solidFill>
                <a:latin typeface="+mj-lt"/>
                <a:ea typeface="+mn-ea"/>
                <a:cs typeface="Arial" pitchFamily="34" charset="0"/>
              </a:endParaRPr>
            </a:p>
          </p:txBody>
        </p:sp>
        <p:sp>
          <p:nvSpPr>
            <p:cNvPr id="41" name="Textfeld 40">
              <a:extLst>
                <a:ext uri="{FF2B5EF4-FFF2-40B4-BE49-F238E27FC236}">
                  <a16:creationId xmlns:a16="http://schemas.microsoft.com/office/drawing/2014/main" id="{B7557F6A-8364-4859-A6A1-486ED55F1DC9}"/>
                </a:ext>
              </a:extLst>
            </p:cNvPr>
            <p:cNvSpPr txBox="1"/>
            <p:nvPr/>
          </p:nvSpPr>
          <p:spPr>
            <a:xfrm>
              <a:off x="705723" y="5384652"/>
              <a:ext cx="292261" cy="357241"/>
            </a:xfrm>
            <a:prstGeom prst="rect">
              <a:avLst/>
            </a:prstGeom>
            <a:noFill/>
          </p:spPr>
          <p:txBody>
            <a:bodyPr wrap="none" rtlCol="0">
              <a:spAutoFit/>
            </a:bodyPr>
            <a:lstStyle/>
            <a:p>
              <a:pPr algn="ctr"/>
              <a:r>
                <a:rPr lang="de-DE" sz="2000" b="1" dirty="0">
                  <a:solidFill>
                    <a:schemeClr val="bg1"/>
                  </a:solidFill>
                </a:rPr>
                <a:t>1</a:t>
              </a:r>
              <a:endParaRPr lang="de-DE" b="1" dirty="0">
                <a:solidFill>
                  <a:schemeClr val="bg1"/>
                </a:solidFill>
              </a:endParaRPr>
            </a:p>
          </p:txBody>
        </p:sp>
      </p:grpSp>
    </p:spTree>
    <p:extLst>
      <p:ext uri="{BB962C8B-B14F-4D97-AF65-F5344CB8AC3E}">
        <p14:creationId xmlns:p14="http://schemas.microsoft.com/office/powerpoint/2010/main" val="744997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1F542B33-29D2-4B3D-8464-A8045F37933A}"/>
              </a:ext>
            </a:extLst>
          </p:cNvPr>
          <p:cNvSpPr>
            <a:spLocks noGrp="1"/>
          </p:cNvSpPr>
          <p:nvPr>
            <p:ph type="title"/>
          </p:nvPr>
        </p:nvSpPr>
        <p:spPr/>
        <p:txBody>
          <a:bodyPr/>
          <a:lstStyle/>
          <a:p>
            <a:r>
              <a:rPr lang="en-us" dirty="0"/>
              <a:t>XTS technical data</a:t>
            </a:r>
            <a:endParaRPr lang="de-DE" dirty="0"/>
          </a:p>
        </p:txBody>
      </p:sp>
      <p:graphicFrame>
        <p:nvGraphicFramePr>
          <p:cNvPr id="13" name="Tabelle 14">
            <a:extLst>
              <a:ext uri="{FF2B5EF4-FFF2-40B4-BE49-F238E27FC236}">
                <a16:creationId xmlns:a16="http://schemas.microsoft.com/office/drawing/2014/main" id="{88FA4CBB-EE6F-4CC4-92B1-3C0A97F3307F}"/>
              </a:ext>
            </a:extLst>
          </p:cNvPr>
          <p:cNvGraphicFramePr>
            <a:graphicFrameLocks/>
          </p:cNvGraphicFramePr>
          <p:nvPr>
            <p:extLst>
              <p:ext uri="{D42A27DB-BD31-4B8C-83A1-F6EECF244321}">
                <p14:modId xmlns:p14="http://schemas.microsoft.com/office/powerpoint/2010/main" val="2616291819"/>
              </p:ext>
            </p:extLst>
          </p:nvPr>
        </p:nvGraphicFramePr>
        <p:xfrm>
          <a:off x="0" y="1108075"/>
          <a:ext cx="12199938" cy="5797800"/>
        </p:xfrm>
        <a:graphic>
          <a:graphicData uri="http://schemas.openxmlformats.org/drawingml/2006/table">
            <a:tbl>
              <a:tblPr firstCol="1" bandRow="1"/>
              <a:tblGrid>
                <a:gridCol w="2999656">
                  <a:extLst>
                    <a:ext uri="{9D8B030D-6E8A-4147-A177-3AD203B41FA5}">
                      <a16:colId xmlns:a16="http://schemas.microsoft.com/office/drawing/2014/main" val="2679374447"/>
                    </a:ext>
                  </a:extLst>
                </a:gridCol>
                <a:gridCol w="4104456">
                  <a:extLst>
                    <a:ext uri="{9D8B030D-6E8A-4147-A177-3AD203B41FA5}">
                      <a16:colId xmlns:a16="http://schemas.microsoft.com/office/drawing/2014/main" val="1609529472"/>
                    </a:ext>
                  </a:extLst>
                </a:gridCol>
                <a:gridCol w="5095826">
                  <a:extLst>
                    <a:ext uri="{9D8B030D-6E8A-4147-A177-3AD203B41FA5}">
                      <a16:colId xmlns:a16="http://schemas.microsoft.com/office/drawing/2014/main" val="168661711"/>
                    </a:ext>
                  </a:extLst>
                </a:gridCol>
              </a:tblGrid>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Alignment</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grid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horizontally, vertically or at any angle from 1…179°</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hMerge="1">
                  <a:txBody>
                    <a:bodyPr/>
                    <a:lstStyle/>
                    <a:p>
                      <a:endParaRPr lang="de-DE" dirty="0"/>
                    </a:p>
                  </a:txBody>
                  <a:tcPr/>
                </a:tc>
                <a:extLst>
                  <a:ext uri="{0D108BD9-81ED-4DB2-BD59-A6C34878D82A}">
                    <a16:rowId xmlns:a16="http://schemas.microsoft.com/office/drawing/2014/main" val="822884305"/>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Magnet pitch</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grid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 50 mm</a:t>
                      </a:r>
                    </a:p>
                  </a:txBody>
                  <a:tcP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0F2F4"/>
                    </a:solidFill>
                  </a:tcPr>
                </a:tc>
                <a:tc hMerge="1">
                  <a:txBody>
                    <a:bodyPr/>
                    <a:lstStyle/>
                    <a:p>
                      <a:endParaRPr lang="de-DE" dirty="0"/>
                    </a:p>
                  </a:txBody>
                  <a:tcPr/>
                </a:tc>
                <a:extLst>
                  <a:ext uri="{0D108BD9-81ED-4DB2-BD59-A6C34878D82A}">
                    <a16:rowId xmlns:a16="http://schemas.microsoft.com/office/drawing/2014/main" val="2476144220"/>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Peak force</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AT9001-x550 (5-pin):    100 N</a:t>
                      </a:r>
                      <a:r>
                        <a:rPr lang="en-us" sz="1800" dirty="0">
                          <a:solidFill>
                            <a:schemeClr val="tx1"/>
                          </a:solidFill>
                          <a:latin typeface="+mn-lt"/>
                          <a:ea typeface="+mn-ea"/>
                          <a:cs typeface="+mn-cs"/>
                        </a:rPr>
                        <a:t>,</a:t>
                      </a:r>
                      <a:br>
                        <a:rPr lang="en-us" sz="1800" dirty="0">
                          <a:solidFill>
                            <a:schemeClr val="tx1"/>
                          </a:solidFill>
                          <a:latin typeface="+mn-lt"/>
                          <a:ea typeface="+mn-ea"/>
                          <a:cs typeface="+mn-cs"/>
                        </a:rPr>
                      </a:br>
                      <a:r>
                        <a:rPr lang="en-us" sz="1800" dirty="0">
                          <a:solidFill>
                            <a:schemeClr val="tx1"/>
                          </a:solidFill>
                          <a:latin typeface="+mn-lt"/>
                          <a:ea typeface="+mn-ea"/>
                          <a:cs typeface="+mn-cs"/>
                        </a:rPr>
                        <a:t>AT9001-xAA0 (10-pin): 210 N</a:t>
                      </a:r>
                    </a:p>
                  </a:txBody>
                  <a:tcPr>
                    <a:lnL w="12700" cmpd="sng">
                      <a:solidFill>
                        <a:prstClr val="black"/>
                      </a:solidFill>
                      <a:prstDash val="solid"/>
                    </a:lnL>
                    <a:lnR w="12700" cap="flat" cmpd="sng" algn="ctr">
                      <a:no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800" dirty="0">
                          <a:solidFill>
                            <a:schemeClr val="tx1"/>
                          </a:solidFill>
                          <a:latin typeface="+mn-lt"/>
                          <a:ea typeface="+mn-ea"/>
                          <a:cs typeface="+mn-cs"/>
                        </a:rPr>
                        <a:t>AT9001-x775 (7-pin): 130 N,</a:t>
                      </a:r>
                      <a:br>
                        <a:rPr lang="en-us" sz="1800" dirty="0">
                          <a:solidFill>
                            <a:schemeClr val="tx1"/>
                          </a:solidFill>
                          <a:latin typeface="+mn-lt"/>
                          <a:ea typeface="+mn-ea"/>
                          <a:cs typeface="+mn-cs"/>
                        </a:rPr>
                      </a:br>
                      <a:r>
                        <a:rPr lang="en-us" dirty="0">
                          <a:solidFill>
                            <a:schemeClr val="tx1"/>
                          </a:solidFill>
                        </a:rPr>
                        <a:t>(specifications refer to straight sections)</a:t>
                      </a:r>
                    </a:p>
                  </a:txBody>
                  <a:tcPr>
                    <a:lnL w="12700" cap="flat" cmpd="sng" algn="ctr">
                      <a:no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497556111"/>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Continuous force</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AT9001-x550 (5-pin):    30 N</a:t>
                      </a:r>
                      <a:r>
                        <a:rPr lang="en-us" sz="1800" dirty="0">
                          <a:solidFill>
                            <a:schemeClr val="tx1"/>
                          </a:solidFill>
                          <a:latin typeface="+mn-lt"/>
                          <a:ea typeface="+mn-ea"/>
                          <a:cs typeface="+mn-cs"/>
                        </a:rPr>
                        <a:t>,</a:t>
                      </a:r>
                      <a:br>
                        <a:rPr lang="en-us" sz="1800" dirty="0">
                          <a:solidFill>
                            <a:schemeClr val="tx1"/>
                          </a:solidFill>
                          <a:latin typeface="+mn-lt"/>
                          <a:ea typeface="+mn-ea"/>
                          <a:cs typeface="+mn-cs"/>
                        </a:rPr>
                      </a:br>
                      <a:r>
                        <a:rPr lang="en-us" sz="1800" dirty="0">
                          <a:solidFill>
                            <a:schemeClr val="tx1"/>
                          </a:solidFill>
                          <a:latin typeface="+mn-lt"/>
                          <a:ea typeface="+mn-ea"/>
                          <a:cs typeface="+mn-cs"/>
                        </a:rPr>
                        <a:t>AT9001-xAA0 (10-pin): 75 N</a:t>
                      </a:r>
                    </a:p>
                  </a:txBody>
                  <a:tcPr>
                    <a:lnL w="12700" cmpd="sng">
                      <a:solidFill>
                        <a:prstClr val="black"/>
                      </a:solidFill>
                      <a:prstDash val="solid"/>
                    </a:lnL>
                    <a:lnR w="12700" cap="flat" cmpd="sng" algn="ctr">
                      <a:no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0F2F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800" dirty="0">
                          <a:solidFill>
                            <a:schemeClr val="tx1"/>
                          </a:solidFill>
                          <a:latin typeface="+mn-lt"/>
                          <a:ea typeface="+mn-ea"/>
                          <a:cs typeface="+mn-cs"/>
                        </a:rPr>
                        <a:t>AT9001-x775 (7-pin): 45 N,</a:t>
                      </a:r>
                      <a:br>
                        <a:rPr lang="en-us" sz="1800" dirty="0">
                          <a:solidFill>
                            <a:schemeClr val="tx1"/>
                          </a:solidFill>
                          <a:latin typeface="+mn-lt"/>
                          <a:ea typeface="+mn-ea"/>
                          <a:cs typeface="+mn-cs"/>
                        </a:rPr>
                      </a:br>
                      <a:r>
                        <a:rPr lang="en-us" dirty="0">
                          <a:solidFill>
                            <a:schemeClr val="tx1"/>
                          </a:solidFill>
                        </a:rPr>
                        <a:t>(specifications refer to straight sections)</a:t>
                      </a:r>
                    </a:p>
                  </a:txBody>
                  <a:tcPr>
                    <a:lnL w="12700" cap="flat" cmpd="sng" algn="ctr">
                      <a:no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0F2F4"/>
                    </a:solidFill>
                  </a:tcPr>
                </a:tc>
                <a:extLst>
                  <a:ext uri="{0D108BD9-81ED-4DB2-BD59-A6C34878D82A}">
                    <a16:rowId xmlns:a16="http://schemas.microsoft.com/office/drawing/2014/main" val="2895916640"/>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Max. speed</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4 m/s</a:t>
                      </a:r>
                    </a:p>
                  </a:txBody>
                  <a:tcPr>
                    <a:lnL w="12700" cmpd="sng">
                      <a:solidFill>
                        <a:prstClr val="black"/>
                      </a:solidFill>
                      <a:prstDash val="solid"/>
                    </a:lnL>
                    <a:lnR w="12700" cap="flat" cmpd="sng" algn="ctr">
                      <a:no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olidFill>
                          <a:schemeClr val="tx1"/>
                        </a:solidFill>
                      </a:endParaRPr>
                    </a:p>
                  </a:txBody>
                  <a:tcPr>
                    <a:lnL w="12700" cap="flat" cmpd="sng" algn="ctr">
                      <a:no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577273750"/>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Max. payload</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u</a:t>
                      </a:r>
                      <a:r>
                        <a:rPr lang="en-us" dirty="0">
                          <a:solidFill>
                            <a:schemeClr val="tx1"/>
                          </a:solidFill>
                        </a:rPr>
                        <a:t>p to 40 kg</a:t>
                      </a:r>
                    </a:p>
                  </a:txBody>
                  <a:tcPr>
                    <a:lnL w="12700" cmpd="sng">
                      <a:solidFill>
                        <a:prstClr val="black"/>
                      </a:solidFill>
                      <a:prstDash val="solid"/>
                    </a:lnL>
                    <a:lnR w="12700" cap="flat" cmpd="sng" algn="ctr">
                      <a:no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0F2F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higher loads with reduced dynamics possible</a:t>
                      </a:r>
                    </a:p>
                  </a:txBody>
                  <a:tcPr>
                    <a:lnL w="12700" cap="flat" cmpd="sng" algn="ctr">
                      <a:no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0F2F4"/>
                    </a:solidFill>
                  </a:tcPr>
                </a:tc>
                <a:extLst>
                  <a:ext uri="{0D108BD9-81ED-4DB2-BD59-A6C34878D82A}">
                    <a16:rowId xmlns:a16="http://schemas.microsoft.com/office/drawing/2014/main" val="2600725167"/>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Max. acceleration</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10 g</a:t>
                      </a:r>
                    </a:p>
                  </a:txBody>
                  <a:tcPr>
                    <a:lnL w="12700" cmpd="sng">
                      <a:solidFill>
                        <a:prstClr val="black"/>
                      </a:solidFill>
                      <a:prstDash val="solid"/>
                    </a:lnL>
                    <a:lnR w="12700" cap="flat" cmpd="sng" algn="ctr">
                      <a:no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without payload</a:t>
                      </a:r>
                    </a:p>
                  </a:txBody>
                  <a:tcPr>
                    <a:lnL w="12700" cap="flat" cmpd="sng" algn="ctr">
                      <a:no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132068063"/>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Absolute accuracy</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 ±0.25 mm</a:t>
                      </a:r>
                    </a:p>
                  </a:txBody>
                  <a:tcPr>
                    <a:lnL w="12700" cmpd="sng">
                      <a:solidFill>
                        <a:prstClr val="black"/>
                      </a:solidFill>
                      <a:prstDash val="solid"/>
                    </a:lnL>
                    <a:lnR w="12700" cap="flat" cmpd="sng" algn="ctr">
                      <a:no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0F2F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within a straight module</a:t>
                      </a:r>
                    </a:p>
                  </a:txBody>
                  <a:tcPr>
                    <a:lnL w="12700" cap="flat" cmpd="sng" algn="ctr">
                      <a:no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0F2F4"/>
                    </a:solidFill>
                  </a:tcPr>
                </a:tc>
                <a:extLst>
                  <a:ext uri="{0D108BD9-81ED-4DB2-BD59-A6C34878D82A}">
                    <a16:rowId xmlns:a16="http://schemas.microsoft.com/office/drawing/2014/main" val="161460234"/>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Repeatability</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&lt; ±0.01 mm</a:t>
                      </a:r>
                    </a:p>
                  </a:txBody>
                  <a:tcPr>
                    <a:lnL w="12700" cmpd="sng">
                      <a:solidFill>
                        <a:prstClr val="black"/>
                      </a:solidFill>
                      <a:prstDash val="solid"/>
                    </a:lnL>
                    <a:lnR w="12700" cap="flat" cmpd="sng" algn="ctr">
                      <a:no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standstill unidirectional</a:t>
                      </a:r>
                    </a:p>
                  </a:txBody>
                  <a:tcPr>
                    <a:lnL w="12700" cap="flat" cmpd="sng" algn="ctr">
                      <a:no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86488994"/>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Synchronization accuracy</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&lt; ±0.15 mm</a:t>
                      </a:r>
                    </a:p>
                  </a:txBody>
                  <a:tcPr>
                    <a:lnL w="12700" cmpd="sng">
                      <a:solidFill>
                        <a:prstClr val="black"/>
                      </a:solidFill>
                      <a:prstDash val="solid"/>
                    </a:lnL>
                    <a:lnR w="12700" cap="flat" cmpd="sng" algn="ctr">
                      <a:no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0F2F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at 1.5 m/s within straight motor module</a:t>
                      </a:r>
                    </a:p>
                  </a:txBody>
                  <a:tcPr>
                    <a:lnL w="12700" cap="flat" cmpd="sng" algn="ctr">
                      <a:no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0F2F4"/>
                    </a:solidFill>
                  </a:tcPr>
                </a:tc>
                <a:extLst>
                  <a:ext uri="{0D108BD9-81ED-4DB2-BD59-A6C34878D82A}">
                    <a16:rowId xmlns:a16="http://schemas.microsoft.com/office/drawing/2014/main" val="732594078"/>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Max. system size</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a:solidFill>
                            <a:schemeClr val="tx1"/>
                          </a:solidFill>
                        </a:rPr>
                        <a:t>&gt; 100 m, &gt; 200 mover</a:t>
                      </a:r>
                    </a:p>
                  </a:txBody>
                  <a:tcPr>
                    <a:lnL w="12700" cmpd="sng">
                      <a:solidFill>
                        <a:prstClr val="black"/>
                      </a:solidFill>
                      <a:prstDash val="solid"/>
                    </a:lnL>
                    <a:lnR w="12700" cap="flat" cmpd="sng" algn="ctr">
                      <a:no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de-DE" dirty="0">
                        <a:solidFill>
                          <a:schemeClr val="tx1"/>
                        </a:solidFill>
                      </a:endParaRPr>
                    </a:p>
                  </a:txBody>
                  <a:tcPr>
                    <a:lnL w="12700" cap="flat" cmpd="sng" algn="ctr">
                      <a:no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077477330"/>
                  </a:ext>
                </a:extLst>
              </a:tr>
              <a:tr h="3708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IP protection rating</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IP65</a:t>
                      </a:r>
                    </a:p>
                  </a:txBody>
                  <a:tcPr>
                    <a:lnL w="12700" cmpd="sng">
                      <a:solidFill>
                        <a:prstClr val="black"/>
                      </a:solidFill>
                      <a:prstDash val="solid"/>
                    </a:lnL>
                    <a:lnR w="12700" cap="flat" cmpd="sng" algn="ctr">
                      <a:no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0F2F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in assembled condition for a closed system</a:t>
                      </a:r>
                    </a:p>
                  </a:txBody>
                  <a:tcPr>
                    <a:lnL w="12700" cap="flat" cmpd="sng" algn="ctr">
                      <a:no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0F2F4"/>
                    </a:solidFill>
                  </a:tcPr>
                </a:tc>
                <a:extLst>
                  <a:ext uri="{0D108BD9-81ED-4DB2-BD59-A6C34878D82A}">
                    <a16:rowId xmlns:a16="http://schemas.microsoft.com/office/drawing/2014/main" val="1668280837"/>
                  </a:ext>
                </a:extLst>
              </a:tr>
              <a:tr h="54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b="1" dirty="0">
                          <a:solidFill>
                            <a:schemeClr val="tx1"/>
                          </a:solidFill>
                        </a:rPr>
                        <a:t>Approvals/markings</a:t>
                      </a:r>
                    </a:p>
                  </a:txBody>
                  <a:tcPr marL="45000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B3BCC8"/>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dirty="0">
                          <a:solidFill>
                            <a:schemeClr val="tx1"/>
                          </a:solidFill>
                        </a:rPr>
                        <a:t>CE, UL</a:t>
                      </a:r>
                    </a:p>
                  </a:txBody>
                  <a:tcPr>
                    <a:lnL w="12700" cmpd="sng">
                      <a:solidFill>
                        <a:prstClr val="black"/>
                      </a:solidFill>
                      <a:prstDash val="solid"/>
                    </a:lnL>
                    <a:lnR w="12700" cap="flat" cmpd="sng" algn="ctr">
                      <a:no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de-DE" dirty="0">
                        <a:solidFill>
                          <a:schemeClr val="tx1"/>
                        </a:solidFill>
                      </a:endParaRPr>
                    </a:p>
                  </a:txBody>
                  <a:tcPr>
                    <a:lnL w="12700" cap="flat" cmpd="sng" algn="ctr">
                      <a:no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745482934"/>
                  </a:ext>
                </a:extLst>
              </a:tr>
            </a:tbl>
          </a:graphicData>
        </a:graphic>
      </p:graphicFrame>
    </p:spTree>
    <p:extLst>
      <p:ext uri="{BB962C8B-B14F-4D97-AF65-F5344CB8AC3E}">
        <p14:creationId xmlns:p14="http://schemas.microsoft.com/office/powerpoint/2010/main" val="2971929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8">
            <a:extLst>
              <a:ext uri="{FF2B5EF4-FFF2-40B4-BE49-F238E27FC236}">
                <a16:creationId xmlns:a16="http://schemas.microsoft.com/office/drawing/2014/main" id="{DFB28BE0-636B-4D48-B933-29312596090F}"/>
              </a:ext>
            </a:extLst>
          </p:cNvPr>
          <p:cNvPicPr>
            <a:picLocks noGrp="1" noChangeAspect="1"/>
          </p:cNvPicPr>
          <p:nvPr>
            <p:ph type="pic" sz="quarter" idx="14"/>
          </p:nvPr>
        </p:nvPicPr>
        <p:blipFill rotWithShape="1">
          <a:blip r:embed="rId3"/>
          <a:srcRect t="10" b="10"/>
          <a:stretch/>
        </p:blipFill>
        <p:spPr>
          <a:xfrm>
            <a:off x="0" y="1090800"/>
            <a:ext cx="12200400" cy="5767200"/>
          </a:xfrm>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noProof="0" dirty="0"/>
          </a:p>
          <a:p>
            <a:pPr marL="457200" indent="-457200">
              <a:buFont typeface="+mj-lt"/>
              <a:buAutoNum type="arabicPeriod"/>
            </a:pPr>
            <a:r>
              <a:rPr lang="en-US" b="1" noProof="0" dirty="0"/>
              <a:t>XTS-</a:t>
            </a:r>
            <a:r>
              <a:rPr lang="en-US" b="1" noProof="0" dirty="0" err="1"/>
              <a:t>StarterKit</a:t>
            </a:r>
            <a:endParaRPr lang="en-US" b="1" noProof="0" dirty="0"/>
          </a:p>
          <a:p>
            <a:pPr marL="457200" indent="-457200">
              <a:buFont typeface="+mj-lt"/>
              <a:buAutoNum type="arabicPeriod"/>
            </a:pPr>
            <a:r>
              <a:rPr lang="en-US" noProof="0" dirty="0"/>
              <a:t>XTS Module</a:t>
            </a:r>
          </a:p>
          <a:p>
            <a:pPr marL="457200" indent="-457200">
              <a:buFont typeface="+mj-lt"/>
              <a:buAutoNum type="arabicPeriod"/>
            </a:pPr>
            <a:r>
              <a:rPr lang="en-US" noProof="0" dirty="0"/>
              <a:t>Preparation and Assembly</a:t>
            </a:r>
          </a:p>
          <a:p>
            <a:pPr marL="457200" indent="-457200">
              <a:buFont typeface="+mj-lt"/>
              <a:buAutoNum type="arabicPeriod"/>
            </a:pPr>
            <a:r>
              <a:rPr lang="en-US" noProof="0" dirty="0"/>
              <a:t>First Test</a:t>
            </a:r>
          </a:p>
          <a:p>
            <a:pPr marL="457200" indent="-457200">
              <a:buFont typeface="+mj-lt"/>
              <a:buAutoNum type="arabicPeriod"/>
            </a:pPr>
            <a:r>
              <a:rPr lang="en-US" noProof="0" dirty="0"/>
              <a:t>Rail mounting</a:t>
            </a:r>
          </a:p>
          <a:p>
            <a:pPr marL="457200" indent="-457200">
              <a:buFont typeface="+mj-lt"/>
              <a:buAutoNum type="arabicPeriod"/>
            </a:pPr>
            <a:r>
              <a:rPr lang="en-US" noProof="0" dirty="0" err="1"/>
              <a:t>Rerailing</a:t>
            </a:r>
            <a:r>
              <a:rPr lang="en-US" noProof="0" dirty="0"/>
              <a:t> of Mover</a:t>
            </a:r>
          </a:p>
          <a:p>
            <a:pPr marL="457200" indent="-457200">
              <a:buFont typeface="+mj-lt"/>
              <a:buAutoNum type="arabicPeriod"/>
            </a:pPr>
            <a:endParaRPr lang="en-US" noProof="0" dirty="0"/>
          </a:p>
          <a:p>
            <a:pPr marL="457200" indent="-457200">
              <a:buFont typeface="+mj-lt"/>
              <a:buAutoNum type="arabicPeriod"/>
            </a:pPr>
            <a:endParaRPr lang="en-US" noProof="0" dirty="0"/>
          </a:p>
        </p:txBody>
      </p:sp>
      <p:sp>
        <p:nvSpPr>
          <p:cNvPr id="4" name="Titel 3"/>
          <p:cNvSpPr>
            <a:spLocks noGrp="1"/>
          </p:cNvSpPr>
          <p:nvPr>
            <p:ph type="title"/>
          </p:nvPr>
        </p:nvSpPr>
        <p:spPr/>
        <p:txBody>
          <a:bodyPr/>
          <a:lstStyle/>
          <a:p>
            <a:r>
              <a:rPr lang="en-US" noProof="0" dirty="0"/>
              <a:t>Agenda | XTS- Assembly</a:t>
            </a:r>
          </a:p>
        </p:txBody>
      </p:sp>
    </p:spTree>
    <p:extLst>
      <p:ext uri="{BB962C8B-B14F-4D97-AF65-F5344CB8AC3E}">
        <p14:creationId xmlns:p14="http://schemas.microsoft.com/office/powerpoint/2010/main" val="4189081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noProof="0" dirty="0"/>
              <a:t>XTS </a:t>
            </a:r>
            <a:r>
              <a:rPr lang="en-US" noProof="0" dirty="0" err="1"/>
              <a:t>StarterKit</a:t>
            </a:r>
            <a:endParaRPr lang="en-US" noProof="0" dirty="0"/>
          </a:p>
        </p:txBody>
      </p:sp>
      <p:pic>
        <p:nvPicPr>
          <p:cNvPr id="6" name="Bildplatzhalter 28">
            <a:extLst>
              <a:ext uri="{FF2B5EF4-FFF2-40B4-BE49-F238E27FC236}">
                <a16:creationId xmlns:a16="http://schemas.microsoft.com/office/drawing/2014/main" id="{1A10C1EA-8F11-4B3E-84C5-0EA2772774D5}"/>
              </a:ext>
            </a:extLst>
          </p:cNvPr>
          <p:cNvPicPr>
            <a:picLocks noChangeAspect="1"/>
          </p:cNvPicPr>
          <p:nvPr/>
        </p:nvPicPr>
        <p:blipFill>
          <a:blip r:embed="rId3"/>
          <a:srcRect t="10" b="10"/>
          <a:stretch>
            <a:fillRect/>
          </a:stretch>
        </p:blipFill>
        <p:spPr>
          <a:xfrm>
            <a:off x="0" y="1090800"/>
            <a:ext cx="12201600" cy="5767200"/>
          </a:xfrm>
          <a:prstGeom prst="rect">
            <a:avLst/>
          </a:prstGeom>
        </p:spPr>
      </p:pic>
    </p:spTree>
    <p:extLst>
      <p:ext uri="{BB962C8B-B14F-4D97-AF65-F5344CB8AC3E}">
        <p14:creationId xmlns:p14="http://schemas.microsoft.com/office/powerpoint/2010/main" val="1599233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Bildplatzhalter 28">
            <a:extLst>
              <a:ext uri="{FF2B5EF4-FFF2-40B4-BE49-F238E27FC236}">
                <a16:creationId xmlns:a16="http://schemas.microsoft.com/office/drawing/2014/main" id="{1F2DACD5-E0FB-4D25-A30C-776D0E6B685F}"/>
              </a:ext>
            </a:extLst>
          </p:cNvPr>
          <p:cNvPicPr>
            <a:picLocks noGrp="1" noChangeAspect="1"/>
          </p:cNvPicPr>
          <p:nvPr>
            <p:ph type="pic" sz="quarter" idx="14"/>
          </p:nvPr>
        </p:nvPicPr>
        <p:blipFill>
          <a:blip r:embed="rId2"/>
          <a:srcRect t="10" b="10"/>
          <a:stretch>
            <a:fillRect/>
          </a:stretch>
        </p:blipFill>
        <p:spPr/>
      </p:pic>
      <p:sp>
        <p:nvSpPr>
          <p:cNvPr id="3" name="Titel 2">
            <a:extLst>
              <a:ext uri="{FF2B5EF4-FFF2-40B4-BE49-F238E27FC236}">
                <a16:creationId xmlns:a16="http://schemas.microsoft.com/office/drawing/2014/main" id="{67C4B83A-74F2-44DE-9CA6-70D5701E7A2B}"/>
              </a:ext>
            </a:extLst>
          </p:cNvPr>
          <p:cNvSpPr>
            <a:spLocks noGrp="1"/>
          </p:cNvSpPr>
          <p:nvPr>
            <p:ph type="title"/>
          </p:nvPr>
        </p:nvSpPr>
        <p:spPr>
          <a:xfrm>
            <a:off x="-1" y="450787"/>
            <a:ext cx="10137600" cy="629367"/>
          </a:xfrm>
        </p:spPr>
        <p:txBody>
          <a:bodyPr/>
          <a:lstStyle/>
          <a:p>
            <a:r>
              <a:rPr lang="en-us" dirty="0"/>
              <a:t>XTS starter kits</a:t>
            </a:r>
            <a:endParaRPr lang="de-DE" dirty="0"/>
          </a:p>
        </p:txBody>
      </p:sp>
      <p:sp>
        <p:nvSpPr>
          <p:cNvPr id="7" name="Rectangle 28">
            <a:extLst>
              <a:ext uri="{FF2B5EF4-FFF2-40B4-BE49-F238E27FC236}">
                <a16:creationId xmlns:a16="http://schemas.microsoft.com/office/drawing/2014/main" id="{37BB0D58-B15B-4CD4-A92C-0EF9F0DD2CC2}"/>
              </a:ext>
            </a:extLst>
          </p:cNvPr>
          <p:cNvSpPr/>
          <p:nvPr/>
        </p:nvSpPr>
        <p:spPr>
          <a:xfrm>
            <a:off x="458168" y="5475600"/>
            <a:ext cx="3672000" cy="1044000"/>
          </a:xfrm>
          <a:prstGeom prst="rect">
            <a:avLst/>
          </a:prstGeom>
          <a:gradFill flip="none" rotWithShape="1">
            <a:gsLst>
              <a:gs pos="0">
                <a:srgbClr val="E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a:spcBef>
                <a:spcPts val="600"/>
              </a:spcBef>
            </a:pPr>
            <a:r>
              <a:rPr lang="en-us" dirty="0">
                <a:solidFill>
                  <a:schemeClr val="bg1"/>
                </a:solidFill>
                <a:latin typeface="+mj-lt"/>
                <a:cs typeface="Arial" pitchFamily="34" charset="0"/>
              </a:rPr>
              <a:t>XTS starter kits</a:t>
            </a:r>
          </a:p>
          <a:p>
            <a:pPr>
              <a:spcBef>
                <a:spcPts val="600"/>
              </a:spcBef>
            </a:pPr>
            <a:r>
              <a:rPr lang="en-us" b="1" dirty="0">
                <a:solidFill>
                  <a:schemeClr val="bg1"/>
                </a:solidFill>
                <a:latin typeface="+mj-lt"/>
                <a:cs typeface="Arial" pitchFamily="34" charset="0"/>
              </a:rPr>
              <a:t>plug-and-play solutions </a:t>
            </a:r>
            <a:br>
              <a:rPr lang="en-us" b="1" dirty="0">
                <a:solidFill>
                  <a:schemeClr val="bg1"/>
                </a:solidFill>
                <a:latin typeface="+mj-lt"/>
                <a:cs typeface="Arial" pitchFamily="34" charset="0"/>
              </a:rPr>
            </a:br>
            <a:r>
              <a:rPr lang="en-us" b="1" dirty="0">
                <a:solidFill>
                  <a:schemeClr val="bg1"/>
                </a:solidFill>
                <a:latin typeface="+mj-lt"/>
                <a:cs typeface="Arial" pitchFamily="34" charset="0"/>
              </a:rPr>
              <a:t>for office environments</a:t>
            </a:r>
          </a:p>
        </p:txBody>
      </p:sp>
      <p:sp>
        <p:nvSpPr>
          <p:cNvPr id="8" name="Rectangle 28">
            <a:extLst>
              <a:ext uri="{FF2B5EF4-FFF2-40B4-BE49-F238E27FC236}">
                <a16:creationId xmlns:a16="http://schemas.microsoft.com/office/drawing/2014/main" id="{FD8A6884-87CF-4EA9-B2C5-BAA5ADE353BA}"/>
              </a:ext>
            </a:extLst>
          </p:cNvPr>
          <p:cNvSpPr/>
          <p:nvPr/>
        </p:nvSpPr>
        <p:spPr>
          <a:xfrm>
            <a:off x="4259796" y="5475600"/>
            <a:ext cx="3672000"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a:spcBef>
                <a:spcPts val="600"/>
              </a:spcBef>
            </a:pPr>
            <a:r>
              <a:rPr lang="en-us" dirty="0">
                <a:solidFill>
                  <a:schemeClr val="bg1"/>
                </a:solidFill>
                <a:latin typeface="+mj-lt"/>
                <a:cs typeface="Arial" pitchFamily="34" charset="0"/>
              </a:rPr>
              <a:t>XTS starter kits</a:t>
            </a:r>
          </a:p>
          <a:p>
            <a:pPr>
              <a:spcBef>
                <a:spcPts val="600"/>
              </a:spcBef>
            </a:pPr>
            <a:r>
              <a:rPr lang="en-us" b="1" dirty="0">
                <a:solidFill>
                  <a:schemeClr val="bg1"/>
                </a:solidFill>
                <a:latin typeface="+mj-lt"/>
                <a:cs typeface="Arial" pitchFamily="34" charset="0"/>
              </a:rPr>
              <a:t>first mover movements possible with little effort</a:t>
            </a:r>
          </a:p>
        </p:txBody>
      </p:sp>
      <p:sp>
        <p:nvSpPr>
          <p:cNvPr id="9" name="Rectangle 28">
            <a:extLst>
              <a:ext uri="{FF2B5EF4-FFF2-40B4-BE49-F238E27FC236}">
                <a16:creationId xmlns:a16="http://schemas.microsoft.com/office/drawing/2014/main" id="{2294AD7C-7BF4-4DC7-AEB3-E74AF57E1116}"/>
              </a:ext>
            </a:extLst>
          </p:cNvPr>
          <p:cNvSpPr/>
          <p:nvPr/>
        </p:nvSpPr>
        <p:spPr>
          <a:xfrm>
            <a:off x="8061424" y="5475600"/>
            <a:ext cx="3672000" cy="1044000"/>
          </a:xfrm>
          <a:prstGeom prst="rect">
            <a:avLst/>
          </a:prstGeom>
          <a:gradFill flip="none" rotWithShape="1">
            <a:gsLst>
              <a:gs pos="0">
                <a:srgbClr val="FF0000"/>
              </a:gs>
              <a:gs pos="100000">
                <a:srgbClr val="C00000"/>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90000" rIns="90000" rtlCol="0" anchor="t" anchorCtr="0"/>
          <a:lstStyle/>
          <a:p>
            <a:pPr>
              <a:spcBef>
                <a:spcPts val="600"/>
              </a:spcBef>
            </a:pPr>
            <a:r>
              <a:rPr lang="en-us" dirty="0">
                <a:solidFill>
                  <a:schemeClr val="bg1"/>
                </a:solidFill>
                <a:latin typeface="+mj-lt"/>
                <a:cs typeface="Arial" pitchFamily="34" charset="0"/>
              </a:rPr>
              <a:t>XTS starter kits</a:t>
            </a:r>
          </a:p>
          <a:p>
            <a:pPr>
              <a:spcBef>
                <a:spcPts val="600"/>
              </a:spcBef>
            </a:pPr>
            <a:r>
              <a:rPr lang="en-us" b="1" dirty="0">
                <a:solidFill>
                  <a:schemeClr val="bg1"/>
                </a:solidFill>
                <a:latin typeface="+mj-lt"/>
                <a:cs typeface="Arial" pitchFamily="34" charset="0"/>
              </a:rPr>
              <a:t>one day of support and programming assistance</a:t>
            </a:r>
          </a:p>
        </p:txBody>
      </p:sp>
    </p:spTree>
    <p:extLst>
      <p:ext uri="{BB962C8B-B14F-4D97-AF65-F5344CB8AC3E}">
        <p14:creationId xmlns:p14="http://schemas.microsoft.com/office/powerpoint/2010/main" val="20611507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cdda77adeeea1c750d47fbf71d91e75dca43ea9"/>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BA-Grau1">
      <a:srgbClr val="CCD2DA"/>
    </a:custClr>
    <a:custClr name="BA-Grau2">
      <a:srgbClr val="B3BCC8"/>
    </a:custClr>
    <a:custClr name="BA-Grau3">
      <a:srgbClr val="9A9BB6"/>
    </a:custClr>
    <a:custClr name="BA-Grau4">
      <a:srgbClr val="819092"/>
    </a:custClr>
    <a:custClr name="BA-Grau5">
      <a:srgbClr val="687A92"/>
    </a:custClr>
    <a:custClr name="BA-Grau6">
      <a:srgbClr val="4B5669"/>
    </a:custClr>
    <a:custClr name="BA-IPC">
      <a:srgbClr val="4F7591"/>
    </a:custClr>
    <a:custClr name="BA-IO">
      <a:srgbClr val="FECD1A"/>
    </a:custClr>
    <a:custClr name="BA-Motion">
      <a:srgbClr val="D77F02"/>
    </a:custClr>
    <a:custClr name="BA-Automation">
      <a:srgbClr val="689556"/>
    </a:custClr>
    <a:custClr name="BA-Blau1">
      <a:srgbClr val="B5D4EC"/>
    </a:custClr>
    <a:custClr name="BA-Blau2">
      <a:srgbClr val="8BBBE1"/>
    </a:custClr>
    <a:custClr name="BA-Blau3">
      <a:srgbClr val="3D8ECD"/>
    </a:custClr>
    <a:custClr name="BA-Blau4">
      <a:srgbClr val="2D76AD"/>
    </a:custClr>
    <a:custClr name="BA-Blau5">
      <a:srgbClr val="215983"/>
    </a:custClr>
    <a:custClr name="BA-Blau6">
      <a:srgbClr val="183F5C"/>
    </a:custClr>
    <a:custClr name="BA-Weis">
      <a:srgbClr val="FFFFFF"/>
    </a:custClr>
    <a:custClr name="BA-Schwarz">
      <a:srgbClr val="000000"/>
    </a:custClr>
    <a:custClr name="BA-Rot">
      <a:srgbClr val="EF0000"/>
    </a:custClr>
  </a:custClrLst>
  <a:extLst>
    <a:ext uri="{05A4C25C-085E-4340-85A3-A5531E510DB2}">
      <thm15:themeFamily xmlns:thm15="http://schemas.microsoft.com/office/thememl/2012/main" name="Beckhoff_Slide_Master_16x9.potx" id="{7DA8C938-94A4-4ED9-9170-FF9F350B6F48}" vid="{113A76D7-6F42-4C75-8ED6-5F7D8A8EA0FA}"/>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Beckhoff_Farben_Slide_Master_16x9</Template>
  <TotalTime>0</TotalTime>
  <Words>1934</Words>
  <Application>Microsoft Office PowerPoint</Application>
  <PresentationFormat>Breitbild</PresentationFormat>
  <Paragraphs>377</Paragraphs>
  <Slides>48</Slides>
  <Notes>22</Notes>
  <HiddenSlides>5</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48</vt:i4>
      </vt:variant>
    </vt:vector>
  </HeadingPairs>
  <TitlesOfParts>
    <vt:vector size="54" baseType="lpstr">
      <vt:lpstr>Arial</vt:lpstr>
      <vt:lpstr>Calibri</vt:lpstr>
      <vt:lpstr>Frutiger 57Cn</vt:lpstr>
      <vt:lpstr>Symbol</vt:lpstr>
      <vt:lpstr>Wingdings</vt:lpstr>
      <vt:lpstr>Beckhoff Slide Master</vt:lpstr>
      <vt:lpstr>New Automation Technology Beckhoff Automation</vt:lpstr>
      <vt:lpstr>XTS Training</vt:lpstr>
      <vt:lpstr>XTS | a new dimension for intelligent product transport</vt:lpstr>
      <vt:lpstr>Agenda | XTS- Overview</vt:lpstr>
      <vt:lpstr>System properties</vt:lpstr>
      <vt:lpstr>XTS technical data</vt:lpstr>
      <vt:lpstr>Agenda | XTS- Assembly</vt:lpstr>
      <vt:lpstr>XTS StarterKit</vt:lpstr>
      <vt:lpstr>XTS starter kits</vt:lpstr>
      <vt:lpstr>XTS starter kits</vt:lpstr>
      <vt:lpstr>Agenda | XTS- Assembly</vt:lpstr>
      <vt:lpstr>XTS Modules</vt:lpstr>
      <vt:lpstr>XTS Modules The XTS motor module</vt:lpstr>
      <vt:lpstr>XTS Modules The XTS motor module</vt:lpstr>
      <vt:lpstr>XTS Modules The XTS motor module</vt:lpstr>
      <vt:lpstr>XTS Modules The XTS motor module</vt:lpstr>
      <vt:lpstr>XTS Modules The XTS motor module</vt:lpstr>
      <vt:lpstr>XTS Modules The XTS motor module</vt:lpstr>
      <vt:lpstr>XTS Modules The XTS motor module / Other geometries</vt:lpstr>
      <vt:lpstr>XTS Modules The XTS motor module /Flexible track layouts</vt:lpstr>
      <vt:lpstr>XTS Modules System solution – mover and guide rail</vt:lpstr>
      <vt:lpstr>XTS Modules System solution – mover and guide rail</vt:lpstr>
      <vt:lpstr>XTS Modules System solution – mover and guide rail</vt:lpstr>
      <vt:lpstr>XTS Modules Beckhoff: plastic rollers on aluminium rail</vt:lpstr>
      <vt:lpstr>XTS Modules System solution – mover and guide rail</vt:lpstr>
      <vt:lpstr>XTS Modules Beckhoff: plastic rollers on aluminum rail</vt:lpstr>
      <vt:lpstr>Application example: Cosmetics filling line – Groninger &amp; Co. GmbH, Germany</vt:lpstr>
      <vt:lpstr>XTS Modules Guide rail system mounted parallel with the motor modules</vt:lpstr>
      <vt:lpstr>XTS Modules Guide rail system mounted parallel with the motor modules</vt:lpstr>
      <vt:lpstr>Application example: Optical inspection system – GEFASOFT, Germany</vt:lpstr>
      <vt:lpstr>XTS Modules guide rail and movers Comparison</vt:lpstr>
      <vt:lpstr>XTS Modules The control system</vt:lpstr>
      <vt:lpstr>XTS Modules The control system</vt:lpstr>
      <vt:lpstr>XTS Modules The control system | TwinCAT3</vt:lpstr>
      <vt:lpstr>XTS Modules The control system | functions for XTS programming</vt:lpstr>
      <vt:lpstr>XTS Modules The control system | XTS Extension</vt:lpstr>
      <vt:lpstr>XTS Modules The control system | functions for XTS programming</vt:lpstr>
      <vt:lpstr>XTS Modules The control system | functions for XTS programming</vt:lpstr>
      <vt:lpstr>XTS Modules The control system | functions for XTS programming</vt:lpstr>
      <vt:lpstr>XTS Modules The control system | functions for XTS programming</vt:lpstr>
      <vt:lpstr>XTS Modules  The control system | XTS Extension</vt:lpstr>
      <vt:lpstr>XTS Modules  The control system | XTS Extension</vt:lpstr>
      <vt:lpstr>XTS Modules  The control system | HMI Control</vt:lpstr>
      <vt:lpstr>XTS Modules  The control system | HMI Control</vt:lpstr>
      <vt:lpstr>XTS | New Freedom in Machine Building</vt:lpstr>
      <vt:lpstr>Training material</vt:lpstr>
      <vt:lpstr>PowerPoint-Präsentation</vt:lpstr>
      <vt:lpstr>PowerPoint-Präsentation</vt:lpstr>
    </vt:vector>
  </TitlesOfParts>
  <Company>Beckhoff Automation GmbH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Automation Technology Beckhoff Automation</dc:title>
  <dc:creator>Jürgen Fenske</dc:creator>
  <cp:lastModifiedBy>Jürgen Fenske</cp:lastModifiedBy>
  <cp:revision>19</cp:revision>
  <cp:lastPrinted>2016-06-28T12:26:43Z</cp:lastPrinted>
  <dcterms:created xsi:type="dcterms:W3CDTF">2021-02-24T07:43:21Z</dcterms:created>
  <dcterms:modified xsi:type="dcterms:W3CDTF">2021-12-03T11:03:02Z</dcterms:modified>
</cp:coreProperties>
</file>